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4"/>
  </p:notesMasterIdLst>
  <p:sldIdLst>
    <p:sldId id="389" r:id="rId2"/>
    <p:sldId id="310" r:id="rId3"/>
    <p:sldId id="373" r:id="rId4"/>
    <p:sldId id="348" r:id="rId5"/>
    <p:sldId id="349" r:id="rId6"/>
    <p:sldId id="350" r:id="rId7"/>
    <p:sldId id="351" r:id="rId8"/>
    <p:sldId id="360" r:id="rId9"/>
    <p:sldId id="336" r:id="rId10"/>
    <p:sldId id="337" r:id="rId11"/>
    <p:sldId id="338" r:id="rId12"/>
    <p:sldId id="339" r:id="rId13"/>
    <p:sldId id="340" r:id="rId14"/>
    <p:sldId id="341" r:id="rId15"/>
    <p:sldId id="363" r:id="rId16"/>
    <p:sldId id="364" r:id="rId17"/>
    <p:sldId id="365" r:id="rId18"/>
    <p:sldId id="361" r:id="rId19"/>
    <p:sldId id="383" r:id="rId20"/>
    <p:sldId id="269" r:id="rId21"/>
    <p:sldId id="379" r:id="rId22"/>
    <p:sldId id="375" r:id="rId23"/>
    <p:sldId id="382" r:id="rId24"/>
    <p:sldId id="387" r:id="rId25"/>
    <p:sldId id="381" r:id="rId26"/>
    <p:sldId id="380" r:id="rId27"/>
    <p:sldId id="355" r:id="rId28"/>
    <p:sldId id="356" r:id="rId29"/>
    <p:sldId id="357" r:id="rId30"/>
    <p:sldId id="284" r:id="rId31"/>
    <p:sldId id="366" r:id="rId32"/>
    <p:sldId id="367" r:id="rId33"/>
    <p:sldId id="270" r:id="rId34"/>
    <p:sldId id="285" r:id="rId35"/>
    <p:sldId id="332" r:id="rId36"/>
    <p:sldId id="286" r:id="rId37"/>
    <p:sldId id="287" r:id="rId38"/>
    <p:sldId id="289" r:id="rId39"/>
    <p:sldId id="297" r:id="rId40"/>
    <p:sldId id="298" r:id="rId41"/>
    <p:sldId id="386" r:id="rId42"/>
    <p:sldId id="369" r:id="rId43"/>
    <p:sldId id="370" r:id="rId44"/>
    <p:sldId id="384" r:id="rId45"/>
    <p:sldId id="371" r:id="rId46"/>
    <p:sldId id="372" r:id="rId47"/>
    <p:sldId id="385" r:id="rId48"/>
    <p:sldId id="305" r:id="rId49"/>
    <p:sldId id="307" r:id="rId50"/>
    <p:sldId id="392" r:id="rId51"/>
    <p:sldId id="393" r:id="rId52"/>
    <p:sldId id="374" r:id="rId5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5426"/>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000" autoAdjust="0"/>
  </p:normalViewPr>
  <p:slideViewPr>
    <p:cSldViewPr>
      <p:cViewPr varScale="1">
        <p:scale>
          <a:sx n="65" d="100"/>
          <a:sy n="65" d="100"/>
        </p:scale>
        <p:origin x="-66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02532F3-8DCE-4DE7-95F6-084EF540691E}" type="datetimeFigureOut">
              <a:rPr lang="fa-IR" smtClean="0"/>
              <a:pPr/>
              <a:t>09/01/1439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10B4CB-7EBE-43B5-983E-611C3C4D62D3}"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210B4CB-7EBE-43B5-983E-611C3C4D62D3}" type="slidenum">
              <a:rPr lang="fa-IR" smtClean="0"/>
              <a:pPr/>
              <a:t>4</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210B4CB-7EBE-43B5-983E-611C3C4D62D3}" type="slidenum">
              <a:rPr lang="fa-IR" smtClean="0"/>
              <a:pPr/>
              <a:t>21</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210B4CB-7EBE-43B5-983E-611C3C4D62D3}" type="slidenum">
              <a:rPr lang="fa-IR" smtClean="0"/>
              <a:pPr/>
              <a:t>23</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b="1" dirty="0"/>
          </a:p>
        </p:txBody>
      </p:sp>
      <p:sp>
        <p:nvSpPr>
          <p:cNvPr id="4" name="Slide Number Placeholder 3"/>
          <p:cNvSpPr>
            <a:spLocks noGrp="1"/>
          </p:cNvSpPr>
          <p:nvPr>
            <p:ph type="sldNum" sz="quarter" idx="10"/>
          </p:nvPr>
        </p:nvSpPr>
        <p:spPr/>
        <p:txBody>
          <a:bodyPr/>
          <a:lstStyle/>
          <a:p>
            <a:fld id="{E210B4CB-7EBE-43B5-983E-611C3C4D62D3}" type="slidenum">
              <a:rPr lang="fa-IR" smtClean="0"/>
              <a:pPr/>
              <a:t>29</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210B4CB-7EBE-43B5-983E-611C3C4D62D3}" type="slidenum">
              <a:rPr lang="fa-IR" smtClean="0"/>
              <a:pPr/>
              <a:t>39</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210B4CB-7EBE-43B5-983E-611C3C4D62D3}" type="slidenum">
              <a:rPr lang="fa-IR" smtClean="0"/>
              <a:pPr/>
              <a:t>46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210B4CB-7EBE-43B5-983E-611C3C4D62D3}" type="slidenum">
              <a:rPr lang="fa-IR" smtClean="0"/>
              <a:pPr/>
              <a:t>48</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210B4CB-7EBE-43B5-983E-611C3C4D62D3}" type="slidenum">
              <a:rPr lang="fa-IR" smtClean="0"/>
              <a:pPr/>
              <a:t>49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9E108-CFAF-42FB-AD31-A5ED5C329A17}" type="datetimeFigureOut">
              <a:rPr lang="fa-IR" smtClean="0"/>
              <a:pPr/>
              <a:t>09/01/1439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5C0830-E2A7-4294-AFBB-256F9C6C8CF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89E108-CFAF-42FB-AD31-A5ED5C329A17}" type="datetimeFigureOut">
              <a:rPr lang="fa-IR" smtClean="0"/>
              <a:pPr/>
              <a:t>09/01/1439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5C0830-E2A7-4294-AFBB-256F9C6C8CF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cme.ir&#1579;&#1576;&#1578;"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tprs.kums.ac.ir:8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new\800px-Jonquil_flowers08.jpg"/>
          <p:cNvPicPr>
            <a:picLocks noChangeAspect="1" noChangeArrowheads="1"/>
          </p:cNvPicPr>
          <p:nvPr/>
        </p:nvPicPr>
        <p:blipFill>
          <a:blip r:embed="rId2" cstate="print">
            <a:lum bright="30000" contrast="-45000"/>
          </a:blip>
          <a:srcRect/>
          <a:stretch>
            <a:fillRect/>
          </a:stretch>
        </p:blipFill>
        <p:spPr bwMode="auto">
          <a:xfrm>
            <a:off x="0" y="0"/>
            <a:ext cx="9143999" cy="6858000"/>
          </a:xfrm>
          <a:prstGeom prst="rect">
            <a:avLst/>
          </a:prstGeom>
          <a:noFill/>
        </p:spPr>
      </p:pic>
      <p:sp>
        <p:nvSpPr>
          <p:cNvPr id="2" name="Title 1"/>
          <p:cNvSpPr>
            <a:spLocks noGrp="1"/>
          </p:cNvSpPr>
          <p:nvPr>
            <p:ph type="ctrTitle"/>
          </p:nvPr>
        </p:nvSpPr>
        <p:spPr>
          <a:xfrm>
            <a:off x="928662" y="357166"/>
            <a:ext cx="7700962" cy="857256"/>
          </a:xfrm>
        </p:spPr>
        <p:txBody>
          <a:bodyPr>
            <a:normAutofit fontScale="90000"/>
          </a:bodyPr>
          <a:lstStyle/>
          <a:p>
            <a:r>
              <a:rPr lang="fa-IR" b="1" dirty="0" smtClean="0">
                <a:solidFill>
                  <a:srgbClr val="C00000"/>
                </a:solidFill>
              </a:rPr>
              <a:t/>
            </a:r>
            <a:br>
              <a:rPr lang="fa-IR" b="1" dirty="0" smtClean="0">
                <a:solidFill>
                  <a:srgbClr val="C00000"/>
                </a:solidFill>
              </a:rPr>
            </a:br>
            <a:r>
              <a:rPr lang="fa-IR" b="1" dirty="0" smtClean="0">
                <a:solidFill>
                  <a:srgbClr val="C00000"/>
                </a:solidFill>
              </a:rPr>
              <a:t>آموزش ضمن خدمت کارکنان</a:t>
            </a:r>
            <a:br>
              <a:rPr lang="fa-IR" b="1" dirty="0" smtClean="0">
                <a:solidFill>
                  <a:srgbClr val="C00000"/>
                </a:solidFill>
              </a:rPr>
            </a:br>
            <a:endParaRPr lang="fa-IR" b="1" dirty="0">
              <a:solidFill>
                <a:srgbClr val="C00000"/>
              </a:solidFill>
            </a:endParaRPr>
          </a:p>
        </p:txBody>
      </p:sp>
      <p:sp>
        <p:nvSpPr>
          <p:cNvPr id="3" name="Subtitle 2"/>
          <p:cNvSpPr>
            <a:spLocks noGrp="1"/>
          </p:cNvSpPr>
          <p:nvPr>
            <p:ph type="subTitle" idx="1"/>
          </p:nvPr>
        </p:nvSpPr>
        <p:spPr>
          <a:xfrm>
            <a:off x="142844" y="1285860"/>
            <a:ext cx="8786874" cy="5286412"/>
          </a:xfrm>
        </p:spPr>
        <p:txBody>
          <a:bodyPr>
            <a:normAutofit fontScale="92500" lnSpcReduction="10000"/>
          </a:bodyPr>
          <a:lstStyle/>
          <a:p>
            <a:pPr algn="r">
              <a:buFont typeface="Wingdings" pitchFamily="2" charset="2"/>
              <a:buChar char="Ø"/>
            </a:pPr>
            <a:r>
              <a:rPr lang="fa-IR" b="1" dirty="0" smtClean="0">
                <a:solidFill>
                  <a:srgbClr val="800080"/>
                </a:solidFill>
              </a:rPr>
              <a:t>آموزش مداوم مراجعه به سایت </a:t>
            </a:r>
            <a:r>
              <a:rPr lang="en-US" b="1" u="sng" dirty="0" smtClean="0">
                <a:solidFill>
                  <a:schemeClr val="tx1"/>
                </a:solidFill>
                <a:hlinkClick r:id="rId3"/>
              </a:rPr>
              <a:t>http://www.ircme.ir</a:t>
            </a:r>
            <a:r>
              <a:rPr lang="fa-IR" b="1" u="sng" dirty="0" smtClean="0">
                <a:solidFill>
                  <a:schemeClr val="tx1"/>
                </a:solidFill>
                <a:hlinkClick r:id="rId3"/>
              </a:rPr>
              <a:t> و ثبت</a:t>
            </a:r>
            <a:r>
              <a:rPr lang="fa-IR" b="1" u="sng" dirty="0" smtClean="0">
                <a:solidFill>
                  <a:schemeClr val="tx1"/>
                </a:solidFill>
              </a:rPr>
              <a:t> </a:t>
            </a:r>
            <a:r>
              <a:rPr lang="fa-IR" b="1" dirty="0" smtClean="0">
                <a:solidFill>
                  <a:schemeClr val="tx1"/>
                </a:solidFill>
              </a:rPr>
              <a:t>نام در برنامه آموزشی مورد نظر به صورت حضوری و غیر حضوری (مشمول هزینه) </a:t>
            </a:r>
            <a:r>
              <a:rPr lang="fa-IR" b="1" u="sng" dirty="0" smtClean="0">
                <a:solidFill>
                  <a:schemeClr val="tx1"/>
                </a:solidFill>
              </a:rPr>
              <a:t>تا سقف 30 ساعت برای کارشناسان و کارشناسان ارشد</a:t>
            </a:r>
          </a:p>
          <a:p>
            <a:pPr algn="r">
              <a:buFont typeface="Wingdings" pitchFamily="2" charset="2"/>
              <a:buChar char="Ø"/>
            </a:pPr>
            <a:r>
              <a:rPr lang="fa-IR" b="1" dirty="0" smtClean="0">
                <a:solidFill>
                  <a:srgbClr val="800080"/>
                </a:solidFill>
              </a:rPr>
              <a:t>آموزش از طریق دانشگاه علوم پزشکی و سامانه آذرخش </a:t>
            </a:r>
            <a:r>
              <a:rPr lang="fa-IR" b="1" dirty="0" smtClean="0">
                <a:solidFill>
                  <a:schemeClr val="tx1"/>
                </a:solidFill>
              </a:rPr>
              <a:t>، برنامه های آموزشی ازطرف اداره امور آزمایشگاهها برگزار</a:t>
            </a:r>
            <a:r>
              <a:rPr lang="en-US" b="1" dirty="0" smtClean="0">
                <a:solidFill>
                  <a:schemeClr val="tx1"/>
                </a:solidFill>
              </a:rPr>
              <a:t> </a:t>
            </a:r>
            <a:r>
              <a:rPr lang="fa-IR" b="1" dirty="0" smtClean="0">
                <a:solidFill>
                  <a:schemeClr val="tx1"/>
                </a:solidFill>
              </a:rPr>
              <a:t>وبا اعلام نفرات از مراکز آموزشی - درمانی ثبت نام انجام وامتیاز کارگاه ها مستقیما در کارتابل پرسنلی هر فرد وارد میشود.(رایگان) </a:t>
            </a:r>
            <a:r>
              <a:rPr lang="fa-IR" b="1" u="sng" dirty="0" smtClean="0">
                <a:solidFill>
                  <a:schemeClr val="tx1"/>
                </a:solidFill>
              </a:rPr>
              <a:t>به شرط حضور فعال در مدت برگزاری کارگاه</a:t>
            </a:r>
          </a:p>
          <a:p>
            <a:pPr algn="r"/>
            <a:r>
              <a:rPr lang="fa-IR" b="1" dirty="0" smtClean="0">
                <a:solidFill>
                  <a:schemeClr val="tx1"/>
                </a:solidFill>
              </a:rPr>
              <a:t>به آدرس </a:t>
            </a:r>
            <a:r>
              <a:rPr lang="en-US" b="1" dirty="0" smtClean="0">
                <a:solidFill>
                  <a:schemeClr val="tx1"/>
                </a:solidFill>
                <a:hlinkClick r:id="rId4"/>
              </a:rPr>
              <a:t>http://tprs.kums.ac.ir:81</a:t>
            </a:r>
            <a:r>
              <a:rPr lang="fa-IR" b="1" dirty="0" smtClean="0">
                <a:solidFill>
                  <a:schemeClr val="tx1"/>
                </a:solidFill>
              </a:rPr>
              <a:t> با وارد کردن کد ملی در قسمت نام کاربری و رمز عبور دسترسی ایجاد خواهد شد.</a:t>
            </a:r>
          </a:p>
          <a:p>
            <a:pPr algn="r"/>
            <a:endParaRPr lang="en-US" b="1" dirty="0" smtClean="0">
              <a:solidFill>
                <a:schemeClr val="tx1"/>
              </a:solidFill>
            </a:endParaRPr>
          </a:p>
          <a:p>
            <a:pPr algn="r"/>
            <a:endParaRPr lang="fa-IR"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a:effectLst/>
        </p:spPr>
      </p:pic>
      <p:sp>
        <p:nvSpPr>
          <p:cNvPr id="2" name="Title 1"/>
          <p:cNvSpPr>
            <a:spLocks noGrp="1"/>
          </p:cNvSpPr>
          <p:nvPr>
            <p:ph type="title"/>
          </p:nvPr>
        </p:nvSpPr>
        <p:spPr>
          <a:xfrm>
            <a:off x="214282" y="214290"/>
            <a:ext cx="8786874" cy="1000132"/>
          </a:xfrm>
        </p:spPr>
        <p:txBody>
          <a:bodyPr>
            <a:noAutofit/>
          </a:bodyPr>
          <a:lstStyle/>
          <a:p>
            <a:r>
              <a:rPr lang="fa-IR" sz="3200" b="1" dirty="0" smtClean="0">
                <a:solidFill>
                  <a:srgbClr val="7030A0"/>
                </a:solidFill>
              </a:rPr>
              <a:t>فهرست تجهيزات، مواد، محيط هاي كشت و ديسك هاي تشخيصي</a:t>
            </a:r>
            <a:endParaRPr lang="fa-IR" sz="3200" dirty="0">
              <a:solidFill>
                <a:srgbClr val="7030A0"/>
              </a:solidFill>
            </a:endParaRPr>
          </a:p>
        </p:txBody>
      </p:sp>
      <p:sp>
        <p:nvSpPr>
          <p:cNvPr id="3" name="Content Placeholder 2"/>
          <p:cNvSpPr>
            <a:spLocks noGrp="1"/>
          </p:cNvSpPr>
          <p:nvPr>
            <p:ph idx="1"/>
          </p:nvPr>
        </p:nvSpPr>
        <p:spPr>
          <a:xfrm>
            <a:off x="357158" y="1357298"/>
            <a:ext cx="8429684" cy="5357850"/>
          </a:xfrm>
        </p:spPr>
        <p:txBody>
          <a:bodyPr>
            <a:normAutofit/>
          </a:bodyPr>
          <a:lstStyle/>
          <a:p>
            <a:pPr>
              <a:buNone/>
            </a:pPr>
            <a:r>
              <a:rPr lang="fa-IR" sz="2400" b="1" dirty="0" smtClean="0"/>
              <a:t>13 - امکانات رنگ آمیزی سینک و جای اسلاید (لام)</a:t>
            </a:r>
          </a:p>
          <a:p>
            <a:pPr>
              <a:buNone/>
            </a:pPr>
            <a:r>
              <a:rPr lang="fa-IR" sz="2400" b="1" dirty="0" smtClean="0"/>
              <a:t>14 - سمپلر و سرسمپلر</a:t>
            </a:r>
          </a:p>
          <a:p>
            <a:pPr>
              <a:buNone/>
            </a:pPr>
            <a:r>
              <a:rPr lang="fa-IR" sz="2400" b="1" dirty="0" smtClean="0"/>
              <a:t>15</a:t>
            </a:r>
            <a:r>
              <a:rPr lang="en-US" sz="2400" b="1" u="sng" dirty="0" smtClean="0"/>
              <a:t>pH- </a:t>
            </a:r>
            <a:r>
              <a:rPr lang="fa-IR" sz="2400" b="1" u="sng" dirty="0" smtClean="0"/>
              <a:t>متر</a:t>
            </a:r>
            <a:endParaRPr lang="fa-IR" sz="2400" b="1" u="sng" dirty="0" smtClean="0">
              <a:cs typeface="+mj-cs"/>
            </a:endParaRPr>
          </a:p>
          <a:p>
            <a:pPr>
              <a:buNone/>
            </a:pPr>
            <a:r>
              <a:rPr lang="fa-IR" sz="2400" b="1" dirty="0" smtClean="0">
                <a:cs typeface="+mj-cs"/>
              </a:rPr>
              <a:t>16- دستگاه آب مقطرگیری</a:t>
            </a:r>
          </a:p>
          <a:p>
            <a:pPr>
              <a:buNone/>
            </a:pPr>
            <a:r>
              <a:rPr lang="fa-IR" sz="2400" b="1" dirty="0" smtClean="0">
                <a:cs typeface="+mj-cs"/>
              </a:rPr>
              <a:t>17 - سانتریفوژ</a:t>
            </a:r>
          </a:p>
          <a:p>
            <a:pPr>
              <a:buNone/>
            </a:pPr>
            <a:r>
              <a:rPr lang="fa-IR" sz="2400" b="1" dirty="0" smtClean="0">
                <a:solidFill>
                  <a:srgbClr val="800080"/>
                </a:solidFill>
                <a:cs typeface="+mj-cs"/>
              </a:rPr>
              <a:t>18 – اتوکلاو</a:t>
            </a:r>
          </a:p>
          <a:p>
            <a:pPr>
              <a:buNone/>
            </a:pPr>
            <a:r>
              <a:rPr lang="fa-IR" sz="2400" b="1" dirty="0" smtClean="0">
                <a:solidFill>
                  <a:srgbClr val="800080"/>
                </a:solidFill>
              </a:rPr>
              <a:t>19 - فور</a:t>
            </a:r>
          </a:p>
          <a:p>
            <a:pPr>
              <a:buNone/>
            </a:pPr>
            <a:r>
              <a:rPr lang="fa-IR" sz="2400" b="1" dirty="0" smtClean="0"/>
              <a:t>20</a:t>
            </a:r>
            <a:r>
              <a:rPr lang="fa-IR" sz="2400" b="1" dirty="0" smtClean="0">
                <a:solidFill>
                  <a:srgbClr val="800080"/>
                </a:solidFill>
              </a:rPr>
              <a:t> - بن ماری 100 درجه سانتی گراد</a:t>
            </a:r>
          </a:p>
          <a:p>
            <a:pPr>
              <a:buNone/>
            </a:pPr>
            <a:r>
              <a:rPr lang="fa-IR" sz="2400" b="1" dirty="0" smtClean="0">
                <a:solidFill>
                  <a:srgbClr val="800080"/>
                </a:solidFill>
              </a:rPr>
              <a:t>21 - انکوباتور</a:t>
            </a:r>
          </a:p>
          <a:p>
            <a:pPr>
              <a:buNone/>
            </a:pPr>
            <a:r>
              <a:rPr lang="fa-IR" sz="2400" b="1" dirty="0" smtClean="0">
                <a:solidFill>
                  <a:srgbClr val="800080"/>
                </a:solidFill>
              </a:rPr>
              <a:t>22 - انکوباتور</a:t>
            </a:r>
            <a:r>
              <a:rPr lang="en-US" sz="2400" b="1" dirty="0" smtClean="0">
                <a:solidFill>
                  <a:srgbClr val="800080"/>
                </a:solidFill>
              </a:rPr>
              <a:t>CO</a:t>
            </a:r>
            <a:r>
              <a:rPr lang="en-US" sz="2000" b="1" dirty="0" smtClean="0">
                <a:solidFill>
                  <a:srgbClr val="800080"/>
                </a:solidFill>
              </a:rPr>
              <a:t>2</a:t>
            </a:r>
            <a:r>
              <a:rPr lang="fa-IR" sz="2400" b="1" dirty="0" smtClean="0">
                <a:solidFill>
                  <a:srgbClr val="800080"/>
                </a:solidFill>
              </a:rPr>
              <a:t> </a:t>
            </a:r>
          </a:p>
          <a:p>
            <a:pPr>
              <a:buNone/>
            </a:pPr>
            <a:r>
              <a:rPr lang="fa-IR" sz="2400" b="1" dirty="0" smtClean="0">
                <a:solidFill>
                  <a:srgbClr val="800080"/>
                </a:solidFill>
              </a:rPr>
              <a:t>23- کلنی کانتر</a:t>
            </a:r>
            <a:endParaRPr lang="en-US" sz="2400" b="1" dirty="0" smtClean="0">
              <a:solidFill>
                <a:srgbClr val="800080"/>
              </a:solidFill>
            </a:endParaRPr>
          </a:p>
          <a:p>
            <a:pPr>
              <a:buNone/>
            </a:pPr>
            <a:endParaRPr lang="fa-IR" sz="2400" b="1" dirty="0" smtClean="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a:effectLst/>
        </p:spPr>
      </p:pic>
      <p:sp>
        <p:nvSpPr>
          <p:cNvPr id="3" name="Content Placeholder 2"/>
          <p:cNvSpPr>
            <a:spLocks noGrp="1"/>
          </p:cNvSpPr>
          <p:nvPr>
            <p:ph idx="1"/>
          </p:nvPr>
        </p:nvSpPr>
        <p:spPr>
          <a:xfrm>
            <a:off x="214282" y="1357298"/>
            <a:ext cx="8715436" cy="5214974"/>
          </a:xfrm>
        </p:spPr>
        <p:txBody>
          <a:bodyPr>
            <a:normAutofit fontScale="70000" lnSpcReduction="20000"/>
          </a:bodyPr>
          <a:lstStyle/>
          <a:p>
            <a:pPr>
              <a:buNone/>
            </a:pPr>
            <a:r>
              <a:rPr lang="fa-IR" b="1" dirty="0" smtClean="0"/>
              <a:t>24 - میکروسکوپ با عدسی روغنی</a:t>
            </a:r>
          </a:p>
          <a:p>
            <a:pPr>
              <a:buNone/>
            </a:pPr>
            <a:r>
              <a:rPr lang="fa-IR" b="1" dirty="0" smtClean="0"/>
              <a:t>25 - لام و لامل</a:t>
            </a:r>
          </a:p>
          <a:p>
            <a:pPr>
              <a:buNone/>
            </a:pPr>
            <a:r>
              <a:rPr lang="fa-IR" b="1" dirty="0" smtClean="0"/>
              <a:t>26 - میکروسکوپ معکوس</a:t>
            </a:r>
          </a:p>
          <a:p>
            <a:pPr>
              <a:buNone/>
            </a:pPr>
            <a:r>
              <a:rPr lang="fa-IR" b="1" dirty="0" smtClean="0"/>
              <a:t>27 - میکروسکوپ فلورسنت</a:t>
            </a:r>
          </a:p>
          <a:p>
            <a:pPr>
              <a:buNone/>
            </a:pPr>
            <a:r>
              <a:rPr lang="fa-IR" b="1" dirty="0" smtClean="0">
                <a:solidFill>
                  <a:srgbClr val="7030A0"/>
                </a:solidFill>
              </a:rPr>
              <a:t>28</a:t>
            </a:r>
            <a:r>
              <a:rPr lang="fa-IR" b="1" dirty="0" smtClean="0">
                <a:solidFill>
                  <a:srgbClr val="800080"/>
                </a:solidFill>
              </a:rPr>
              <a:t> - سیستم اتوماسیون کشت خون</a:t>
            </a:r>
          </a:p>
          <a:p>
            <a:pPr>
              <a:buNone/>
            </a:pPr>
            <a:r>
              <a:rPr lang="fa-IR" b="1" dirty="0" smtClean="0">
                <a:solidFill>
                  <a:srgbClr val="800080"/>
                </a:solidFill>
              </a:rPr>
              <a:t>29 - سیستم اتوماسیون </a:t>
            </a:r>
            <a:r>
              <a:rPr lang="en-US" b="1" dirty="0" smtClean="0">
                <a:solidFill>
                  <a:srgbClr val="800080"/>
                </a:solidFill>
              </a:rPr>
              <a:t> MIC </a:t>
            </a:r>
            <a:r>
              <a:rPr lang="fa-IR" b="1" dirty="0" smtClean="0">
                <a:solidFill>
                  <a:srgbClr val="800080"/>
                </a:solidFill>
              </a:rPr>
              <a:t>برای تعیین حساسیت ضد میکروبی</a:t>
            </a:r>
          </a:p>
          <a:p>
            <a:pPr>
              <a:buNone/>
            </a:pPr>
            <a:r>
              <a:rPr lang="fa-IR" b="1" dirty="0" smtClean="0"/>
              <a:t>30 - هود ایمنی بیولوژیک – سطح 1(محافظت کاربر و محیط زیست از آلودگی: جلوی دستگاه باز است. هوای ورودی از فیلترعبور نمی کند، اما سیستم خروجی دارای فیلتر است).</a:t>
            </a:r>
          </a:p>
          <a:p>
            <a:pPr>
              <a:buNone/>
            </a:pPr>
            <a:r>
              <a:rPr lang="fa-IR" b="1" dirty="0" smtClean="0">
                <a:solidFill>
                  <a:srgbClr val="800080"/>
                </a:solidFill>
              </a:rPr>
              <a:t>31- هود ایمنی بیولوژیک – سطح 2(محافظت کاربر، محیط زیست و محصول (محیط کشت) از آلودگی: جلوی دستگاه بازاست. هوای ورودی و خروجی فیلتر می شود).</a:t>
            </a:r>
          </a:p>
          <a:p>
            <a:pPr>
              <a:buNone/>
            </a:pPr>
            <a:r>
              <a:rPr lang="fa-IR" b="1" dirty="0" smtClean="0"/>
              <a:t>32 - هود ایمنی بیولوژیک – سطح 3 (محافظت کاربر، محیط زیست و محصول (محیط کشت) از آلودگی: سیستم کاملا بسته، دارای فشار منفی است. هوای ورودی و خروجی هپا فیلتر می شود).</a:t>
            </a:r>
            <a:endParaRPr lang="fa-IR" b="1" dirty="0"/>
          </a:p>
        </p:txBody>
      </p:sp>
      <p:sp>
        <p:nvSpPr>
          <p:cNvPr id="7" name="Title 1"/>
          <p:cNvSpPr>
            <a:spLocks noGrp="1"/>
          </p:cNvSpPr>
          <p:nvPr>
            <p:ph type="title"/>
          </p:nvPr>
        </p:nvSpPr>
        <p:spPr>
          <a:xfrm>
            <a:off x="142844" y="142852"/>
            <a:ext cx="8786874" cy="1000132"/>
          </a:xfrm>
        </p:spPr>
        <p:txBody>
          <a:bodyPr>
            <a:noAutofit/>
          </a:bodyPr>
          <a:lstStyle/>
          <a:p>
            <a:pPr algn="r"/>
            <a:r>
              <a:rPr lang="fa-IR" sz="3200" b="1" dirty="0" smtClean="0">
                <a:solidFill>
                  <a:srgbClr val="7030A0"/>
                </a:solidFill>
              </a:rPr>
              <a:t>فهرست تجهيزات، مواد، محيط هاي كشت و ديسك هاي تشخيصي</a:t>
            </a:r>
            <a:endParaRPr lang="fa-IR" sz="3200"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1"/>
            <a:ext cx="9144000" cy="6857999"/>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39784"/>
          </a:xfrm>
        </p:spPr>
        <p:txBody>
          <a:bodyPr/>
          <a:lstStyle/>
          <a:p>
            <a:r>
              <a:rPr lang="fa-IR" b="1" dirty="0" smtClean="0">
                <a:solidFill>
                  <a:srgbClr val="7030A0"/>
                </a:solidFill>
              </a:rPr>
              <a:t>مواد، محيط هاي كشت</a:t>
            </a:r>
            <a:endParaRPr lang="fa-IR" dirty="0">
              <a:solidFill>
                <a:srgbClr val="7030A0"/>
              </a:solidFill>
            </a:endParaRPr>
          </a:p>
        </p:txBody>
      </p:sp>
      <p:sp>
        <p:nvSpPr>
          <p:cNvPr id="3" name="Content Placeholder 2"/>
          <p:cNvSpPr>
            <a:spLocks noGrp="1"/>
          </p:cNvSpPr>
          <p:nvPr>
            <p:ph idx="1"/>
          </p:nvPr>
        </p:nvSpPr>
        <p:spPr>
          <a:xfrm>
            <a:off x="214282" y="1285860"/>
            <a:ext cx="8472518" cy="5286412"/>
          </a:xfrm>
        </p:spPr>
        <p:txBody>
          <a:bodyPr>
            <a:normAutofit fontScale="77500" lnSpcReduction="20000"/>
          </a:bodyPr>
          <a:lstStyle/>
          <a:p>
            <a:pPr>
              <a:buNone/>
            </a:pPr>
            <a:r>
              <a:rPr lang="fa-IR" b="1" dirty="0" smtClean="0">
                <a:solidFill>
                  <a:srgbClr val="7030A0"/>
                </a:solidFill>
              </a:rPr>
              <a:t>1- محیط آگار خوندار </a:t>
            </a:r>
            <a:r>
              <a:rPr lang="fa-IR" sz="2900" b="1" dirty="0" smtClean="0">
                <a:solidFill>
                  <a:srgbClr val="7030A0"/>
                </a:solidFill>
              </a:rPr>
              <a:t>(</a:t>
            </a:r>
            <a:r>
              <a:rPr lang="fa-IR" b="1" dirty="0" smtClean="0">
                <a:solidFill>
                  <a:srgbClr val="7030A0"/>
                </a:solidFill>
              </a:rPr>
              <a:t>خون گوسفندی)</a:t>
            </a:r>
          </a:p>
          <a:p>
            <a:pPr>
              <a:buNone/>
            </a:pPr>
            <a:r>
              <a:rPr lang="fa-IR" b="1" dirty="0" smtClean="0"/>
              <a:t>2 - محیط مکانگی آگار</a:t>
            </a:r>
          </a:p>
          <a:p>
            <a:pPr>
              <a:buNone/>
            </a:pPr>
            <a:r>
              <a:rPr lang="fa-IR" b="1" dirty="0" smtClean="0"/>
              <a:t>3 - محیط </a:t>
            </a:r>
            <a:r>
              <a:rPr lang="en-US" b="1" dirty="0" smtClean="0"/>
              <a:t>EMB </a:t>
            </a:r>
            <a:r>
              <a:rPr lang="fa-IR" b="1" dirty="0" smtClean="0"/>
              <a:t>آگار</a:t>
            </a:r>
          </a:p>
          <a:p>
            <a:pPr>
              <a:buNone/>
            </a:pPr>
            <a:r>
              <a:rPr lang="fa-IR" b="1" dirty="0" smtClean="0"/>
              <a:t>4 - محیط نوترینت آگار یا </a:t>
            </a:r>
            <a:r>
              <a:rPr lang="en-US" b="1" dirty="0" smtClean="0"/>
              <a:t> TSA </a:t>
            </a:r>
            <a:r>
              <a:rPr lang="fa-IR" b="1" dirty="0" smtClean="0"/>
              <a:t>یا برین هارت اینفیوژن آگار </a:t>
            </a:r>
            <a:r>
              <a:rPr lang="en-US" b="1" dirty="0" smtClean="0"/>
              <a:t>(BHIA )</a:t>
            </a:r>
          </a:p>
          <a:p>
            <a:pPr>
              <a:buNone/>
            </a:pPr>
            <a:r>
              <a:rPr lang="fa-IR" b="1" dirty="0" smtClean="0"/>
              <a:t>5 - محیط کشت خون </a:t>
            </a:r>
            <a:r>
              <a:rPr lang="en-US" b="1" dirty="0" smtClean="0"/>
              <a:t>TSB) </a:t>
            </a:r>
            <a:r>
              <a:rPr lang="fa-IR" b="1" dirty="0" smtClean="0"/>
              <a:t> یا </a:t>
            </a:r>
            <a:r>
              <a:rPr lang="en-US" b="1" dirty="0" smtClean="0"/>
              <a:t>BHIB </a:t>
            </a:r>
            <a:r>
              <a:rPr lang="fa-IR" b="1" dirty="0" smtClean="0"/>
              <a:t> دارای </a:t>
            </a:r>
            <a:r>
              <a:rPr lang="en-US" b="1" dirty="0" smtClean="0"/>
              <a:t>(SPS</a:t>
            </a:r>
            <a:r>
              <a:rPr lang="fa-IR" b="1" dirty="0" smtClean="0"/>
              <a:t> در صورت نیاز</a:t>
            </a:r>
          </a:p>
          <a:p>
            <a:pPr>
              <a:buNone/>
            </a:pPr>
            <a:r>
              <a:rPr lang="fa-IR" b="1" dirty="0" smtClean="0"/>
              <a:t>6 - محیط مولر هینتون آگار</a:t>
            </a:r>
          </a:p>
          <a:p>
            <a:pPr>
              <a:buNone/>
            </a:pPr>
            <a:r>
              <a:rPr lang="fa-IR" b="1" dirty="0" smtClean="0">
                <a:solidFill>
                  <a:srgbClr val="7030A0"/>
                </a:solidFill>
              </a:rPr>
              <a:t>7 - محیط شکلات آگار (با استفاده ازخون گوسفندی در بن ماری 80 درجه)</a:t>
            </a:r>
          </a:p>
          <a:p>
            <a:pPr>
              <a:buNone/>
            </a:pPr>
            <a:r>
              <a:rPr lang="fa-IR" b="1" dirty="0" smtClean="0"/>
              <a:t>8 - محیط مانیتول سالت آگار</a:t>
            </a:r>
          </a:p>
          <a:p>
            <a:pPr>
              <a:buNone/>
            </a:pPr>
            <a:r>
              <a:rPr lang="fa-IR" b="1" dirty="0" smtClean="0"/>
              <a:t>9 - محیط </a:t>
            </a:r>
            <a:r>
              <a:rPr lang="en-US" b="1" dirty="0" err="1" smtClean="0"/>
              <a:t>DNase</a:t>
            </a:r>
            <a:r>
              <a:rPr lang="en-US" b="1" dirty="0" smtClean="0"/>
              <a:t> </a:t>
            </a:r>
            <a:r>
              <a:rPr lang="fa-IR" b="1" dirty="0" smtClean="0"/>
              <a:t>آگار</a:t>
            </a:r>
          </a:p>
          <a:p>
            <a:pPr>
              <a:buNone/>
            </a:pPr>
            <a:r>
              <a:rPr lang="fa-IR" b="1" dirty="0" smtClean="0"/>
              <a:t>10 - محیط </a:t>
            </a:r>
            <a:r>
              <a:rPr lang="en-US" b="1" dirty="0" smtClean="0"/>
              <a:t> </a:t>
            </a:r>
            <a:r>
              <a:rPr lang="en-US" b="1" dirty="0" err="1" smtClean="0"/>
              <a:t>NaCl</a:t>
            </a:r>
            <a:r>
              <a:rPr lang="en-US" b="1" dirty="0" smtClean="0"/>
              <a:t> 6.5% </a:t>
            </a:r>
            <a:r>
              <a:rPr lang="fa-IR" b="1" dirty="0" smtClean="0"/>
              <a:t>براث یا آگار</a:t>
            </a:r>
          </a:p>
          <a:p>
            <a:pPr>
              <a:buNone/>
            </a:pPr>
            <a:r>
              <a:rPr lang="fa-IR" b="1" dirty="0" smtClean="0"/>
              <a:t>11 - محیط بایل اسکولین آگار</a:t>
            </a:r>
          </a:p>
          <a:p>
            <a:pPr>
              <a:buNone/>
            </a:pPr>
            <a:r>
              <a:rPr lang="fa-IR" b="1" dirty="0" smtClean="0"/>
              <a:t>12 - محیط </a:t>
            </a:r>
            <a:r>
              <a:rPr lang="en-US" b="1" dirty="0" smtClean="0"/>
              <a:t>KIA</a:t>
            </a:r>
          </a:p>
          <a:p>
            <a:pPr>
              <a:buNone/>
            </a:pPr>
            <a:r>
              <a:rPr lang="fa-IR" b="1" dirty="0" smtClean="0"/>
              <a:t>13 - محیط </a:t>
            </a:r>
            <a:r>
              <a:rPr lang="en-US" b="1" dirty="0" smtClean="0"/>
              <a:t>TSI</a:t>
            </a:r>
            <a:endParaRPr lang="fa-I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fa-IR" b="1" dirty="0" smtClean="0">
                <a:solidFill>
                  <a:srgbClr val="7030A0"/>
                </a:solidFill>
              </a:rPr>
              <a:t>مواد، محيط هاي كشت</a:t>
            </a:r>
            <a:endParaRPr lang="fa-IR" dirty="0">
              <a:solidFill>
                <a:srgbClr val="7030A0"/>
              </a:solidFill>
            </a:endParaRPr>
          </a:p>
        </p:txBody>
      </p:sp>
      <p:sp>
        <p:nvSpPr>
          <p:cNvPr id="3" name="Content Placeholder 2"/>
          <p:cNvSpPr>
            <a:spLocks noGrp="1"/>
          </p:cNvSpPr>
          <p:nvPr>
            <p:ph idx="1"/>
          </p:nvPr>
        </p:nvSpPr>
        <p:spPr>
          <a:xfrm>
            <a:off x="214282" y="1285860"/>
            <a:ext cx="8472518" cy="5357850"/>
          </a:xfrm>
        </p:spPr>
        <p:txBody>
          <a:bodyPr>
            <a:normAutofit fontScale="70000" lnSpcReduction="20000"/>
          </a:bodyPr>
          <a:lstStyle/>
          <a:p>
            <a:pPr>
              <a:buNone/>
            </a:pPr>
            <a:r>
              <a:rPr lang="fa-IR" b="1" dirty="0" smtClean="0"/>
              <a:t>14- محیط </a:t>
            </a:r>
            <a:r>
              <a:rPr lang="en-US" b="1" dirty="0" smtClean="0"/>
              <a:t>SIM</a:t>
            </a:r>
          </a:p>
          <a:p>
            <a:pPr>
              <a:buNone/>
            </a:pPr>
            <a:r>
              <a:rPr lang="fa-IR" b="1" dirty="0" smtClean="0"/>
              <a:t>15 - محیط سیمون سیترات آگار</a:t>
            </a:r>
          </a:p>
          <a:p>
            <a:pPr>
              <a:buNone/>
            </a:pPr>
            <a:r>
              <a:rPr lang="fa-IR" b="1" dirty="0" smtClean="0"/>
              <a:t>16 - محیط </a:t>
            </a:r>
            <a:r>
              <a:rPr lang="en-US" b="1" dirty="0" smtClean="0"/>
              <a:t>MR-VP </a:t>
            </a:r>
            <a:r>
              <a:rPr lang="fa-IR" b="1" dirty="0" smtClean="0"/>
              <a:t>براث</a:t>
            </a:r>
          </a:p>
          <a:p>
            <a:pPr>
              <a:buNone/>
            </a:pPr>
            <a:r>
              <a:rPr lang="fa-IR" b="1" dirty="0" smtClean="0"/>
              <a:t>17 - محیط اوره آگار</a:t>
            </a:r>
          </a:p>
          <a:p>
            <a:pPr>
              <a:buNone/>
            </a:pPr>
            <a:r>
              <a:rPr lang="fa-IR" b="1" dirty="0" smtClean="0"/>
              <a:t>18 - محیط ژلاتین</a:t>
            </a:r>
          </a:p>
          <a:p>
            <a:pPr>
              <a:buNone/>
            </a:pPr>
            <a:r>
              <a:rPr lang="fa-IR" b="1" dirty="0" smtClean="0"/>
              <a:t>19- محیط مالونات براث</a:t>
            </a:r>
          </a:p>
          <a:p>
            <a:pPr>
              <a:buNone/>
            </a:pPr>
            <a:r>
              <a:rPr lang="fa-IR" b="1" dirty="0" smtClean="0"/>
              <a:t>20 - محیط نیترات براث</a:t>
            </a:r>
          </a:p>
          <a:p>
            <a:pPr>
              <a:buNone/>
            </a:pPr>
            <a:r>
              <a:rPr lang="fa-IR" b="1" dirty="0" smtClean="0"/>
              <a:t>21 - محیط فنل رد آگار یا براث + قندهای گلوکز، لاکتوز، مانیتول، سوکروز و ...</a:t>
            </a:r>
          </a:p>
          <a:p>
            <a:pPr>
              <a:buNone/>
            </a:pPr>
            <a:r>
              <a:rPr lang="fa-IR" b="1" dirty="0" smtClean="0"/>
              <a:t>22 - محیط لایزین آیرون آگار </a:t>
            </a:r>
            <a:r>
              <a:rPr lang="en-US" b="1" dirty="0" smtClean="0"/>
              <a:t>LIA) </a:t>
            </a:r>
            <a:r>
              <a:rPr lang="fa-IR" b="1" dirty="0" smtClean="0"/>
              <a:t>) یا مولرلایزین دکربوکسیلاز</a:t>
            </a:r>
          </a:p>
          <a:p>
            <a:pPr>
              <a:buNone/>
            </a:pPr>
            <a:r>
              <a:rPr lang="fa-IR" b="1" dirty="0" smtClean="0"/>
              <a:t>23 - محیط پایه مولر اسید آمینه </a:t>
            </a:r>
            <a:r>
              <a:rPr lang="en-US" b="1" dirty="0" smtClean="0"/>
              <a:t> +(Moeller's </a:t>
            </a:r>
            <a:r>
              <a:rPr lang="en-US" b="1" dirty="0" err="1" smtClean="0"/>
              <a:t>decarboxylase</a:t>
            </a:r>
            <a:r>
              <a:rPr lang="en-US" b="1" dirty="0" smtClean="0"/>
              <a:t> broth) </a:t>
            </a:r>
            <a:r>
              <a:rPr lang="fa-IR" b="1" dirty="0" smtClean="0"/>
              <a:t>اسیدهای آمینه آرژینین و اورنیتین</a:t>
            </a:r>
          </a:p>
          <a:p>
            <a:pPr>
              <a:buNone/>
            </a:pPr>
            <a:r>
              <a:rPr lang="fa-IR" b="1" dirty="0" smtClean="0"/>
              <a:t>24 - محیط فنیل آلانین آگار</a:t>
            </a:r>
          </a:p>
          <a:p>
            <a:pPr>
              <a:buNone/>
            </a:pPr>
            <a:r>
              <a:rPr lang="fa-IR" b="1" dirty="0" smtClean="0"/>
              <a:t>25 - محیط </a:t>
            </a:r>
            <a:r>
              <a:rPr lang="en-US" b="1" dirty="0" smtClean="0"/>
              <a:t>+ OF </a:t>
            </a:r>
            <a:r>
              <a:rPr lang="fa-IR" b="1" dirty="0" smtClean="0"/>
              <a:t> قندهای گلوکز، لاکتوز، مالتوز، مانیتول و...</a:t>
            </a:r>
          </a:p>
          <a:p>
            <a:pPr>
              <a:buNone/>
            </a:pPr>
            <a:r>
              <a:rPr lang="fa-IR" b="1" dirty="0" smtClean="0"/>
              <a:t>26 - محیط هکتون انتریک آگار </a:t>
            </a:r>
            <a:r>
              <a:rPr lang="en-US" b="1" dirty="0" smtClean="0"/>
              <a:t>HE )</a:t>
            </a:r>
            <a:r>
              <a:rPr lang="fa-IR" b="1" dirty="0" smtClean="0"/>
              <a:t>)</a:t>
            </a:r>
            <a:endParaRPr lang="en-US" b="1" dirty="0" smtClean="0"/>
          </a:p>
          <a:p>
            <a:pPr>
              <a:buNone/>
            </a:pPr>
            <a:r>
              <a:rPr lang="fa-IR" b="1" dirty="0" smtClean="0"/>
              <a:t>27 - محیط </a:t>
            </a:r>
            <a:r>
              <a:rPr lang="en-US" b="1" dirty="0" smtClean="0"/>
              <a:t>XLD </a:t>
            </a:r>
            <a:r>
              <a:rPr lang="fa-IR" b="1" dirty="0" smtClean="0"/>
              <a:t>آگار</a:t>
            </a:r>
          </a:p>
          <a:p>
            <a:pPr>
              <a:buNone/>
            </a:pPr>
            <a:r>
              <a:rPr lang="fa-IR" b="1" dirty="0" smtClean="0"/>
              <a:t>28 - محیط انتقالی کری بلر</a:t>
            </a:r>
            <a:endParaRPr lang="fa-I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fa-IR" b="1" dirty="0" smtClean="0">
                <a:solidFill>
                  <a:srgbClr val="7030A0"/>
                </a:solidFill>
              </a:rPr>
              <a:t>مواد، محيط هاي كشت</a:t>
            </a:r>
            <a:endParaRPr lang="fa-IR" dirty="0">
              <a:solidFill>
                <a:srgbClr val="7030A0"/>
              </a:solidFill>
            </a:endParaRPr>
          </a:p>
        </p:txBody>
      </p:sp>
      <p:sp>
        <p:nvSpPr>
          <p:cNvPr id="3" name="Content Placeholder 2"/>
          <p:cNvSpPr>
            <a:spLocks noGrp="1"/>
          </p:cNvSpPr>
          <p:nvPr>
            <p:ph idx="1"/>
          </p:nvPr>
        </p:nvSpPr>
        <p:spPr>
          <a:xfrm>
            <a:off x="285720" y="1600200"/>
            <a:ext cx="8572560" cy="4972072"/>
          </a:xfrm>
        </p:spPr>
        <p:txBody>
          <a:bodyPr>
            <a:normAutofit fontScale="70000" lnSpcReduction="20000"/>
          </a:bodyPr>
          <a:lstStyle/>
          <a:p>
            <a:pPr>
              <a:buNone/>
            </a:pPr>
            <a:r>
              <a:rPr lang="fa-IR" b="1" dirty="0" smtClean="0">
                <a:cs typeface="+mj-cs"/>
              </a:rPr>
              <a:t>29- محیط </a:t>
            </a:r>
            <a:r>
              <a:rPr lang="en-US" b="1" dirty="0" smtClean="0">
                <a:cs typeface="+mj-cs"/>
              </a:rPr>
              <a:t>TCBS</a:t>
            </a:r>
          </a:p>
          <a:p>
            <a:pPr>
              <a:buNone/>
            </a:pPr>
            <a:r>
              <a:rPr lang="fa-IR" b="1" dirty="0" smtClean="0">
                <a:cs typeface="+mj-cs"/>
              </a:rPr>
              <a:t>30 - محیط آب پپتونه قلیایی</a:t>
            </a:r>
          </a:p>
          <a:p>
            <a:pPr>
              <a:buNone/>
            </a:pPr>
            <a:r>
              <a:rPr lang="fa-IR" b="1" dirty="0" smtClean="0">
                <a:cs typeface="+mj-cs"/>
              </a:rPr>
              <a:t>31 - محیط </a:t>
            </a:r>
            <a:r>
              <a:rPr lang="en-US" b="1" dirty="0" smtClean="0">
                <a:cs typeface="+mj-cs"/>
              </a:rPr>
              <a:t>GN Broth</a:t>
            </a:r>
          </a:p>
          <a:p>
            <a:pPr>
              <a:buNone/>
            </a:pPr>
            <a:r>
              <a:rPr lang="fa-IR" b="1" dirty="0" smtClean="0">
                <a:cs typeface="+mj-cs"/>
              </a:rPr>
              <a:t>32 - محیط </a:t>
            </a:r>
            <a:r>
              <a:rPr lang="en-US" b="1" dirty="0" err="1" smtClean="0">
                <a:cs typeface="+mj-cs"/>
              </a:rPr>
              <a:t>Selenite</a:t>
            </a:r>
            <a:r>
              <a:rPr lang="en-US" b="1" dirty="0" smtClean="0">
                <a:cs typeface="+mj-cs"/>
              </a:rPr>
              <a:t>-F Broth</a:t>
            </a:r>
          </a:p>
          <a:p>
            <a:pPr>
              <a:buNone/>
            </a:pPr>
            <a:r>
              <a:rPr lang="fa-IR" b="1" dirty="0" smtClean="0">
                <a:solidFill>
                  <a:srgbClr val="7030A0"/>
                </a:solidFill>
                <a:cs typeface="+mj-cs"/>
              </a:rPr>
              <a:t>33 - محیط </a:t>
            </a:r>
            <a:r>
              <a:rPr lang="en-US" b="1" dirty="0" smtClean="0">
                <a:solidFill>
                  <a:srgbClr val="7030A0"/>
                </a:solidFill>
                <a:cs typeface="+mj-cs"/>
              </a:rPr>
              <a:t>TSB </a:t>
            </a:r>
            <a:r>
              <a:rPr lang="fa-IR" b="1" dirty="0" smtClean="0">
                <a:solidFill>
                  <a:srgbClr val="7030A0"/>
                </a:solidFill>
                <a:cs typeface="+mj-cs"/>
              </a:rPr>
              <a:t>حاوی 15 % گلیسرول(برای نگه داری دراز مدت سویه های استاندارد)</a:t>
            </a:r>
          </a:p>
          <a:p>
            <a:pPr>
              <a:buNone/>
            </a:pPr>
            <a:r>
              <a:rPr lang="fa-IR" b="1" dirty="0" smtClean="0">
                <a:cs typeface="+mj-cs"/>
              </a:rPr>
              <a:t>34 - محیط </a:t>
            </a:r>
            <a:r>
              <a:rPr lang="fa-IR" b="1" dirty="0" smtClean="0"/>
              <a:t>" </a:t>
            </a:r>
            <a:r>
              <a:rPr lang="fa-IR" b="1" dirty="0" smtClean="0">
                <a:cs typeface="+mj-cs"/>
              </a:rPr>
              <a:t>هموفیلوس تست مدیوم</a:t>
            </a:r>
            <a:r>
              <a:rPr lang="fa-IR" b="1" dirty="0" smtClean="0"/>
              <a:t> "</a:t>
            </a:r>
            <a:r>
              <a:rPr lang="fa-IR" b="1" dirty="0" smtClean="0">
                <a:cs typeface="+mj-cs"/>
              </a:rPr>
              <a:t> </a:t>
            </a:r>
            <a:r>
              <a:rPr lang="en-US" b="1" dirty="0" smtClean="0">
                <a:cs typeface="+mj-cs"/>
              </a:rPr>
              <a:t>HTM )</a:t>
            </a:r>
            <a:r>
              <a:rPr lang="fa-IR" b="1" dirty="0" smtClean="0">
                <a:cs typeface="+mj-cs"/>
              </a:rPr>
              <a:t>)</a:t>
            </a:r>
            <a:endParaRPr lang="en-US" b="1" dirty="0" smtClean="0">
              <a:cs typeface="+mj-cs"/>
            </a:endParaRPr>
          </a:p>
          <a:p>
            <a:pPr>
              <a:buNone/>
            </a:pPr>
            <a:r>
              <a:rPr lang="fa-IR" b="1" dirty="0" smtClean="0">
                <a:solidFill>
                  <a:srgbClr val="7030A0"/>
                </a:solidFill>
                <a:cs typeface="+mj-cs"/>
              </a:rPr>
              <a:t>35 - محیط </a:t>
            </a:r>
            <a:r>
              <a:rPr lang="en-US" b="1" dirty="0" smtClean="0">
                <a:solidFill>
                  <a:srgbClr val="7030A0"/>
                </a:solidFill>
                <a:cs typeface="+mj-cs"/>
              </a:rPr>
              <a:t> 1% +</a:t>
            </a:r>
            <a:r>
              <a:rPr lang="en-US" b="1" dirty="0" smtClean="0">
                <a:solidFill>
                  <a:srgbClr val="7030A0"/>
                </a:solidFill>
              </a:rPr>
              <a:t>GC agar </a:t>
            </a:r>
            <a:r>
              <a:rPr lang="fa-IR" b="1" dirty="0" smtClean="0">
                <a:solidFill>
                  <a:srgbClr val="7030A0"/>
                </a:solidFill>
                <a:cs typeface="+mj-cs"/>
              </a:rPr>
              <a:t>فاکتور رشد (برای رشد نایسریا گنوره آ)</a:t>
            </a:r>
          </a:p>
          <a:p>
            <a:pPr>
              <a:buNone/>
            </a:pPr>
            <a:r>
              <a:rPr lang="fa-IR" b="1" dirty="0" smtClean="0">
                <a:cs typeface="+mj-cs"/>
              </a:rPr>
              <a:t>36 - استاندارد نیم مک فارلند</a:t>
            </a:r>
          </a:p>
          <a:p>
            <a:pPr>
              <a:buNone/>
            </a:pPr>
            <a:r>
              <a:rPr lang="fa-IR" b="1" dirty="0" smtClean="0">
                <a:cs typeface="+mj-cs"/>
              </a:rPr>
              <a:t>37 - پلاسمای </a:t>
            </a:r>
            <a:r>
              <a:rPr lang="en-US" b="1" dirty="0" smtClean="0">
                <a:cs typeface="+mj-cs"/>
              </a:rPr>
              <a:t> EDTA </a:t>
            </a:r>
            <a:r>
              <a:rPr lang="fa-IR" b="1" dirty="0" smtClean="0">
                <a:cs typeface="+mj-cs"/>
              </a:rPr>
              <a:t>دار خرگوش</a:t>
            </a:r>
          </a:p>
          <a:p>
            <a:pPr>
              <a:buNone/>
            </a:pPr>
            <a:r>
              <a:rPr lang="fa-IR" b="1" dirty="0" smtClean="0">
                <a:cs typeface="+mj-cs"/>
              </a:rPr>
              <a:t>38 - کیت </a:t>
            </a:r>
            <a:r>
              <a:rPr lang="en-US" b="1" dirty="0" smtClean="0">
                <a:cs typeface="+mj-cs"/>
              </a:rPr>
              <a:t>PYR</a:t>
            </a:r>
          </a:p>
          <a:p>
            <a:pPr>
              <a:buNone/>
            </a:pPr>
            <a:r>
              <a:rPr lang="fa-IR" b="1" dirty="0" smtClean="0">
                <a:cs typeface="+mj-cs"/>
              </a:rPr>
              <a:t>39 - کیت هیدرولیز هیپورات</a:t>
            </a:r>
          </a:p>
          <a:p>
            <a:pPr>
              <a:buNone/>
            </a:pPr>
            <a:r>
              <a:rPr lang="fa-IR" b="1" dirty="0" smtClean="0">
                <a:cs typeface="+mj-cs"/>
              </a:rPr>
              <a:t>40 - حلالیت در صفرا</a:t>
            </a:r>
          </a:p>
          <a:p>
            <a:pPr>
              <a:buNone/>
            </a:pPr>
            <a:r>
              <a:rPr lang="fa-IR" b="1" dirty="0" smtClean="0">
                <a:solidFill>
                  <a:srgbClr val="7030A0"/>
                </a:solidFill>
                <a:cs typeface="+mj-cs"/>
              </a:rPr>
              <a:t>41 - کیت تشخیصی </a:t>
            </a:r>
            <a:r>
              <a:rPr lang="en-US" b="1" dirty="0" err="1" smtClean="0">
                <a:solidFill>
                  <a:srgbClr val="7030A0"/>
                </a:solidFill>
                <a:cs typeface="+mj-cs"/>
              </a:rPr>
              <a:t>api</a:t>
            </a:r>
            <a:r>
              <a:rPr lang="fa-IR" b="1" dirty="0" smtClean="0">
                <a:solidFill>
                  <a:srgbClr val="7030A0"/>
                </a:solidFill>
                <a:cs typeface="+mj-cs"/>
              </a:rPr>
              <a:t> (استریپ های تشخیصی و شناسایی انتروباکتریاسه)</a:t>
            </a:r>
            <a:endParaRPr lang="fa-IR" b="1" dirty="0">
              <a:solidFill>
                <a:srgbClr val="7030A0"/>
              </a:solidFill>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214282" y="357166"/>
            <a:ext cx="5357850" cy="928694"/>
          </a:xfrm>
        </p:spPr>
        <p:txBody>
          <a:bodyPr>
            <a:noAutofit/>
          </a:bodyPr>
          <a:lstStyle/>
          <a:p>
            <a:r>
              <a:rPr lang="fa-IR" sz="4000" b="1" dirty="0" smtClean="0">
                <a:solidFill>
                  <a:schemeClr val="accent2">
                    <a:lumMod val="50000"/>
                  </a:schemeClr>
                </a:solidFill>
              </a:rPr>
              <a:t>ديسك هاي تشخيصي</a:t>
            </a:r>
            <a:endParaRPr lang="fa-IR" sz="4000" b="1" dirty="0">
              <a:solidFill>
                <a:srgbClr val="FF0000"/>
              </a:solidFill>
            </a:endParaRPr>
          </a:p>
        </p:txBody>
      </p:sp>
      <p:sp>
        <p:nvSpPr>
          <p:cNvPr id="3" name="Content Placeholder 2"/>
          <p:cNvSpPr>
            <a:spLocks noGrp="1"/>
          </p:cNvSpPr>
          <p:nvPr>
            <p:ph idx="1"/>
          </p:nvPr>
        </p:nvSpPr>
        <p:spPr>
          <a:xfrm>
            <a:off x="142844" y="1357298"/>
            <a:ext cx="8715436" cy="5286412"/>
          </a:xfrm>
        </p:spPr>
        <p:txBody>
          <a:bodyPr>
            <a:noAutofit/>
          </a:bodyPr>
          <a:lstStyle/>
          <a:p>
            <a:pPr>
              <a:buNone/>
            </a:pPr>
            <a:endParaRPr lang="fa-IR" b="1" dirty="0" smtClean="0">
              <a:solidFill>
                <a:srgbClr val="7030A0"/>
              </a:solidFill>
            </a:endParaRPr>
          </a:p>
          <a:p>
            <a:pPr>
              <a:buNone/>
            </a:pPr>
            <a:r>
              <a:rPr lang="fa-IR" sz="2800" b="1" dirty="0" smtClean="0">
                <a:solidFill>
                  <a:srgbClr val="7030A0"/>
                </a:solidFill>
              </a:rPr>
              <a:t>1 - دیسک </a:t>
            </a:r>
            <a:r>
              <a:rPr lang="en-US" sz="2800" b="1" dirty="0" smtClean="0">
                <a:solidFill>
                  <a:srgbClr val="7030A0"/>
                </a:solidFill>
              </a:rPr>
              <a:t>ONPG</a:t>
            </a:r>
          </a:p>
          <a:p>
            <a:pPr>
              <a:buNone/>
            </a:pPr>
            <a:r>
              <a:rPr lang="fa-IR" sz="2800" b="1" dirty="0" smtClean="0">
                <a:solidFill>
                  <a:srgbClr val="7030A0"/>
                </a:solidFill>
              </a:rPr>
              <a:t>2 - دیسک نووبیوسین </a:t>
            </a:r>
            <a:r>
              <a:rPr lang="en-US" sz="2800" b="1" dirty="0" smtClean="0">
                <a:solidFill>
                  <a:srgbClr val="7030A0"/>
                </a:solidFill>
              </a:rPr>
              <a:t>5</a:t>
            </a:r>
            <a:r>
              <a:rPr lang="fa-IR" sz="2800" b="1" dirty="0" smtClean="0">
                <a:solidFill>
                  <a:srgbClr val="7030A0"/>
                </a:solidFill>
              </a:rPr>
              <a:t> میکروگرمی</a:t>
            </a:r>
          </a:p>
          <a:p>
            <a:pPr>
              <a:buNone/>
            </a:pPr>
            <a:r>
              <a:rPr lang="fa-IR" sz="2800" b="1" dirty="0" smtClean="0">
                <a:solidFill>
                  <a:srgbClr val="7030A0"/>
                </a:solidFill>
              </a:rPr>
              <a:t>3 - دیسک فورازولیدون</a:t>
            </a:r>
          </a:p>
          <a:p>
            <a:pPr>
              <a:buNone/>
            </a:pPr>
            <a:r>
              <a:rPr lang="fa-IR" sz="2800" b="1" dirty="0" smtClean="0">
                <a:solidFill>
                  <a:srgbClr val="7030A0"/>
                </a:solidFill>
              </a:rPr>
              <a:t>4 - دیسک باسیتراسین </a:t>
            </a:r>
            <a:r>
              <a:rPr lang="en-US" sz="2800" b="1" dirty="0" smtClean="0">
                <a:solidFill>
                  <a:srgbClr val="7030A0"/>
                </a:solidFill>
              </a:rPr>
              <a:t>0.04</a:t>
            </a:r>
            <a:r>
              <a:rPr lang="fa-IR" sz="2800" b="1" dirty="0" smtClean="0">
                <a:solidFill>
                  <a:srgbClr val="7030A0"/>
                </a:solidFill>
              </a:rPr>
              <a:t> واحد</a:t>
            </a:r>
          </a:p>
          <a:p>
            <a:pPr>
              <a:buNone/>
            </a:pPr>
            <a:r>
              <a:rPr lang="fa-IR" sz="2800" b="1" dirty="0" smtClean="0">
                <a:solidFill>
                  <a:srgbClr val="7030A0"/>
                </a:solidFill>
              </a:rPr>
              <a:t>5 - دیسک اپتوچین </a:t>
            </a:r>
            <a:r>
              <a:rPr lang="fa-IR" sz="2800" b="1" dirty="0" smtClean="0">
                <a:solidFill>
                  <a:srgbClr val="7030A0"/>
                </a:solidFill>
                <a:sym typeface="Wingdings 3"/>
              </a:rPr>
              <a:t> در </a:t>
            </a:r>
            <a:r>
              <a:rPr lang="en-US" sz="2800" b="1" dirty="0" smtClean="0">
                <a:solidFill>
                  <a:srgbClr val="7030A0"/>
                </a:solidFill>
                <a:sym typeface="Wingdings 3"/>
              </a:rPr>
              <a:t> )5% Co2</a:t>
            </a:r>
            <a:r>
              <a:rPr lang="fa-IR" sz="2800" b="1" dirty="0" smtClean="0">
                <a:solidFill>
                  <a:srgbClr val="7030A0"/>
                </a:solidFill>
                <a:sym typeface="Wingdings 3"/>
              </a:rPr>
              <a:t>کندل جار)</a:t>
            </a:r>
            <a:endParaRPr lang="fa-IR" sz="2800" b="1" dirty="0" smtClean="0">
              <a:solidFill>
                <a:srgbClr val="7030A0"/>
              </a:solidFill>
            </a:endParaRPr>
          </a:p>
          <a:p>
            <a:pPr>
              <a:buNone/>
            </a:pPr>
            <a:r>
              <a:rPr lang="fa-IR" sz="2800" b="1" dirty="0" smtClean="0">
                <a:solidFill>
                  <a:srgbClr val="7030A0"/>
                </a:solidFill>
              </a:rPr>
              <a:t>6 - دیسک </a:t>
            </a:r>
            <a:r>
              <a:rPr lang="en-US" sz="2800" b="1" dirty="0" smtClean="0">
                <a:solidFill>
                  <a:srgbClr val="7030A0"/>
                </a:solidFill>
              </a:rPr>
              <a:t>300 U</a:t>
            </a:r>
            <a:r>
              <a:rPr lang="fa-IR" sz="2800" b="1" dirty="0" smtClean="0">
                <a:solidFill>
                  <a:srgbClr val="7030A0"/>
                </a:solidFill>
              </a:rPr>
              <a:t> </a:t>
            </a:r>
            <a:r>
              <a:rPr lang="en-US" sz="2800" b="1" dirty="0" err="1" smtClean="0">
                <a:solidFill>
                  <a:srgbClr val="7030A0"/>
                </a:solidFill>
              </a:rPr>
              <a:t>Polymixin</a:t>
            </a:r>
            <a:r>
              <a:rPr lang="en-US" sz="2800" b="1" dirty="0" smtClean="0">
                <a:solidFill>
                  <a:srgbClr val="7030A0"/>
                </a:solidFill>
              </a:rPr>
              <a:t> B</a:t>
            </a:r>
          </a:p>
          <a:p>
            <a:pPr>
              <a:buNone/>
            </a:pPr>
            <a:r>
              <a:rPr lang="fa-IR" sz="2800" b="1" dirty="0" smtClean="0">
                <a:solidFill>
                  <a:srgbClr val="7030A0"/>
                </a:solidFill>
              </a:rPr>
              <a:t>7 - دیسک </a:t>
            </a:r>
            <a:r>
              <a:rPr lang="en-US" sz="2800" b="1" dirty="0" smtClean="0">
                <a:solidFill>
                  <a:srgbClr val="7030A0"/>
                </a:solidFill>
              </a:rPr>
              <a:t>SXT</a:t>
            </a:r>
            <a:endParaRPr lang="en-US" sz="2000" b="1" dirty="0" smtClean="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214282" y="274638"/>
            <a:ext cx="5072098" cy="939784"/>
          </a:xfrm>
        </p:spPr>
        <p:txBody>
          <a:bodyPr>
            <a:normAutofit/>
          </a:bodyPr>
          <a:lstStyle/>
          <a:p>
            <a:r>
              <a:rPr lang="fa-IR" sz="4000" b="1" dirty="0" smtClean="0">
                <a:solidFill>
                  <a:srgbClr val="002060"/>
                </a:solidFill>
              </a:rPr>
              <a:t>معرف ها</a:t>
            </a:r>
          </a:p>
        </p:txBody>
      </p:sp>
      <p:sp>
        <p:nvSpPr>
          <p:cNvPr id="3" name="Content Placeholder 2"/>
          <p:cNvSpPr>
            <a:spLocks noGrp="1"/>
          </p:cNvSpPr>
          <p:nvPr>
            <p:ph idx="1"/>
          </p:nvPr>
        </p:nvSpPr>
        <p:spPr>
          <a:xfrm>
            <a:off x="0" y="1600200"/>
            <a:ext cx="8929718" cy="4757758"/>
          </a:xfrm>
        </p:spPr>
        <p:txBody>
          <a:bodyPr>
            <a:normAutofit/>
          </a:bodyPr>
          <a:lstStyle/>
          <a:p>
            <a:pPr>
              <a:buNone/>
            </a:pPr>
            <a:endParaRPr lang="fa-IR" sz="1800" b="1" dirty="0" smtClean="0">
              <a:solidFill>
                <a:srgbClr val="0070C0"/>
              </a:solidFill>
            </a:endParaRPr>
          </a:p>
          <a:p>
            <a:pPr>
              <a:buNone/>
            </a:pPr>
            <a:r>
              <a:rPr lang="fa-IR" b="1" dirty="0" smtClean="0">
                <a:solidFill>
                  <a:srgbClr val="0070C0"/>
                </a:solidFill>
              </a:rPr>
              <a:t>1</a:t>
            </a:r>
            <a:r>
              <a:rPr lang="fa-IR" sz="2800" b="1" dirty="0" smtClean="0">
                <a:solidFill>
                  <a:srgbClr val="0070C0"/>
                </a:solidFill>
              </a:rPr>
              <a:t> - معرف کاتالاز (آب اکسیژنه </a:t>
            </a:r>
            <a:r>
              <a:rPr lang="en-US" sz="2800" b="1" dirty="0" smtClean="0">
                <a:solidFill>
                  <a:srgbClr val="0070C0"/>
                </a:solidFill>
              </a:rPr>
              <a:t>3</a:t>
            </a:r>
            <a:r>
              <a:rPr lang="fa-IR" sz="2800" b="1" dirty="0" smtClean="0">
                <a:solidFill>
                  <a:srgbClr val="0070C0"/>
                </a:solidFill>
              </a:rPr>
              <a:t> %)</a:t>
            </a:r>
          </a:p>
          <a:p>
            <a:pPr>
              <a:buNone/>
            </a:pPr>
            <a:r>
              <a:rPr lang="fa-IR" sz="2800" b="1" dirty="0" smtClean="0">
                <a:solidFill>
                  <a:srgbClr val="0070C0"/>
                </a:solidFill>
              </a:rPr>
              <a:t>2 - معرف اکسیداز (تترامتیل پارافنیلن دی آمین دی هیدروکلراید)</a:t>
            </a:r>
          </a:p>
          <a:p>
            <a:pPr>
              <a:buNone/>
            </a:pPr>
            <a:r>
              <a:rPr lang="fa-IR" sz="2800" b="1" dirty="0" smtClean="0">
                <a:solidFill>
                  <a:srgbClr val="0070C0"/>
                </a:solidFill>
              </a:rPr>
              <a:t>3 - معرف </a:t>
            </a:r>
            <a:r>
              <a:rPr lang="en-US" sz="2800" b="1" dirty="0" smtClean="0">
                <a:solidFill>
                  <a:srgbClr val="0070C0"/>
                </a:solidFill>
              </a:rPr>
              <a:t> </a:t>
            </a:r>
            <a:r>
              <a:rPr lang="en-US" sz="2800" b="1" dirty="0" err="1" smtClean="0">
                <a:solidFill>
                  <a:srgbClr val="0070C0"/>
                </a:solidFill>
              </a:rPr>
              <a:t>HCl</a:t>
            </a:r>
            <a:r>
              <a:rPr lang="fa-IR" sz="2800" b="1" dirty="0" smtClean="0">
                <a:solidFill>
                  <a:srgbClr val="0070C0"/>
                </a:solidFill>
              </a:rPr>
              <a:t> </a:t>
            </a:r>
            <a:r>
              <a:rPr lang="en-US" sz="2800" b="1" dirty="0" smtClean="0">
                <a:solidFill>
                  <a:srgbClr val="0070C0"/>
                </a:solidFill>
              </a:rPr>
              <a:t>1 %</a:t>
            </a:r>
          </a:p>
          <a:p>
            <a:pPr>
              <a:buNone/>
            </a:pPr>
            <a:r>
              <a:rPr lang="fa-IR" sz="2800" b="1" dirty="0" smtClean="0">
                <a:solidFill>
                  <a:srgbClr val="0070C0"/>
                </a:solidFill>
              </a:rPr>
              <a:t>4 - معرف کواکس</a:t>
            </a:r>
          </a:p>
          <a:p>
            <a:pPr>
              <a:buNone/>
            </a:pPr>
            <a:r>
              <a:rPr lang="fa-IR" sz="2800" b="1" dirty="0" smtClean="0">
                <a:solidFill>
                  <a:srgbClr val="0070C0"/>
                </a:solidFill>
              </a:rPr>
              <a:t>5 - معرف </a:t>
            </a:r>
            <a:r>
              <a:rPr lang="en-US" sz="2800" b="1" dirty="0" smtClean="0">
                <a:solidFill>
                  <a:srgbClr val="0070C0"/>
                </a:solidFill>
              </a:rPr>
              <a:t>MR</a:t>
            </a:r>
          </a:p>
          <a:p>
            <a:pPr>
              <a:buNone/>
            </a:pPr>
            <a:r>
              <a:rPr lang="fa-IR" sz="2800" b="1" dirty="0" smtClean="0">
                <a:solidFill>
                  <a:srgbClr val="0070C0"/>
                </a:solidFill>
              </a:rPr>
              <a:t>6 - معرف های </a:t>
            </a:r>
            <a:r>
              <a:rPr lang="el-GR" sz="2800" b="1" dirty="0" smtClean="0">
                <a:solidFill>
                  <a:srgbClr val="0070C0"/>
                </a:solidFill>
              </a:rPr>
              <a:t>α </a:t>
            </a:r>
            <a:r>
              <a:rPr lang="en-US" sz="2800" b="1" dirty="0" smtClean="0">
                <a:solidFill>
                  <a:srgbClr val="0070C0"/>
                </a:solidFill>
              </a:rPr>
              <a:t>)VP </a:t>
            </a:r>
            <a:r>
              <a:rPr lang="fa-IR" sz="2800" b="1" dirty="0" smtClean="0">
                <a:solidFill>
                  <a:srgbClr val="0070C0"/>
                </a:solidFill>
              </a:rPr>
              <a:t>نفتول و </a:t>
            </a:r>
            <a:r>
              <a:rPr lang="el-GR" sz="2800" b="1" dirty="0" smtClean="0">
                <a:solidFill>
                  <a:srgbClr val="0070C0"/>
                </a:solidFill>
              </a:rPr>
              <a:t>( </a:t>
            </a:r>
            <a:r>
              <a:rPr lang="en-US" sz="2800" b="1" dirty="0" smtClean="0">
                <a:solidFill>
                  <a:srgbClr val="0070C0"/>
                </a:solidFill>
              </a:rPr>
              <a:t>KOH</a:t>
            </a:r>
            <a:endParaRPr lang="fa-IR" b="1" dirty="0" smtClean="0">
              <a:solidFill>
                <a:srgbClr val="0070C0"/>
              </a:solidFill>
            </a:endParaRPr>
          </a:p>
          <a:p>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Content Placeholder 3"/>
          <p:cNvSpPr txBox="1">
            <a:spLocks/>
          </p:cNvSpPr>
          <p:nvPr/>
        </p:nvSpPr>
        <p:spPr>
          <a:xfrm>
            <a:off x="457200" y="1600200"/>
            <a:ext cx="8472518" cy="2492990"/>
          </a:xfrm>
          <a:prstGeom prst="rect">
            <a:avLst/>
          </a:prstGeom>
        </p:spPr>
        <p:txBody>
          <a:bodyPr vert="horz" wrap="square" lIns="91440" tIns="45720" rIns="91440" bIns="45720" rtlCol="1">
            <a:sp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fa-IR" sz="3600" b="1" dirty="0" smtClean="0">
              <a:solidFill>
                <a:srgbClr val="FF0000"/>
              </a:solidFil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lang="fa-IR" sz="3600" b="1" dirty="0" smtClean="0">
                <a:solidFill>
                  <a:srgbClr val="FF0000"/>
                </a:solidFill>
              </a:rPr>
              <a:t>1</a:t>
            </a:r>
            <a:r>
              <a:rPr kumimoji="0" lang="fa-IR" sz="3200" b="1" i="0" u="none" strike="noStrike" kern="1200" cap="none" spc="0" normalizeH="0" baseline="0" noProof="0" dirty="0" smtClean="0">
                <a:ln>
                  <a:noFill/>
                </a:ln>
                <a:solidFill>
                  <a:srgbClr val="FF0000"/>
                </a:solidFill>
                <a:effectLst/>
                <a:uLnTx/>
                <a:uFillTx/>
                <a:latin typeface="+mn-lt"/>
                <a:ea typeface="+mn-ea"/>
                <a:cs typeface="+mn-cs"/>
              </a:rPr>
              <a:t> - مجموعه آنتی سرم های شیگلا</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1" i="0" u="none" strike="noStrike" kern="1200" cap="none" spc="0" normalizeH="0" baseline="0" noProof="0" dirty="0" smtClean="0">
                <a:ln>
                  <a:noFill/>
                </a:ln>
                <a:solidFill>
                  <a:srgbClr val="FF0000"/>
                </a:solidFill>
                <a:effectLst/>
                <a:uLnTx/>
                <a:uFillTx/>
                <a:latin typeface="+mn-lt"/>
                <a:ea typeface="+mn-ea"/>
                <a:cs typeface="+mn-cs"/>
              </a:rPr>
              <a:t>2 - مجموعه آنتی سرم های سالمونلا</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1" i="0" u="none" strike="noStrike" kern="1200" cap="none" spc="0" normalizeH="0" baseline="0" noProof="0" dirty="0" smtClean="0">
                <a:ln>
                  <a:noFill/>
                </a:ln>
                <a:solidFill>
                  <a:srgbClr val="FF0000"/>
                </a:solidFill>
                <a:effectLst/>
                <a:uLnTx/>
                <a:uFillTx/>
                <a:latin typeface="+mn-lt"/>
                <a:ea typeface="+mn-ea"/>
                <a:cs typeface="+mn-cs"/>
              </a:rPr>
              <a:t>3 - مجموعه آنتی سرم های </a:t>
            </a:r>
            <a:r>
              <a:rPr kumimoji="0" lang="en-US" sz="3200" b="1" i="1" u="none" strike="noStrike" kern="1200" cap="none" spc="0" normalizeH="0" baseline="0" noProof="0" dirty="0" smtClean="0">
                <a:ln>
                  <a:noFill/>
                </a:ln>
                <a:solidFill>
                  <a:srgbClr val="FF0000"/>
                </a:solidFill>
                <a:effectLst/>
                <a:uLnTx/>
                <a:uFillTx/>
                <a:latin typeface="+mn-lt"/>
                <a:ea typeface="+mn-ea"/>
                <a:cs typeface="+mn-cs"/>
              </a:rPr>
              <a:t>E. coli</a:t>
            </a:r>
            <a:endParaRPr kumimoji="0" lang="en-US" sz="2800" b="1" i="1" u="none" strike="noStrike" kern="1200" cap="none" spc="0" normalizeH="0" baseline="0" noProof="0" dirty="0" smtClean="0">
              <a:ln>
                <a:noFill/>
              </a:ln>
              <a:solidFill>
                <a:srgbClr val="FF0000"/>
              </a:solidFill>
              <a:effectLst/>
              <a:uLnTx/>
              <a:uFillTx/>
              <a:latin typeface="+mn-lt"/>
              <a:ea typeface="+mn-ea"/>
              <a:cs typeface="+mn-cs"/>
            </a:endParaRPr>
          </a:p>
        </p:txBody>
      </p:sp>
      <p:sp>
        <p:nvSpPr>
          <p:cNvPr id="7" name="Title 1"/>
          <p:cNvSpPr>
            <a:spLocks noGrp="1"/>
          </p:cNvSpPr>
          <p:nvPr>
            <p:ph type="title"/>
          </p:nvPr>
        </p:nvSpPr>
        <p:spPr>
          <a:xfrm>
            <a:off x="285720" y="274638"/>
            <a:ext cx="5000660" cy="1011222"/>
          </a:xfrm>
        </p:spPr>
        <p:txBody>
          <a:bodyPr>
            <a:noAutofit/>
          </a:bodyPr>
          <a:lstStyle/>
          <a:p>
            <a:r>
              <a:rPr lang="fa-IR" sz="4000" b="1" dirty="0" smtClean="0">
                <a:solidFill>
                  <a:schemeClr val="accent2">
                    <a:lumMod val="50000"/>
                  </a:schemeClr>
                </a:solidFill>
              </a:rPr>
              <a:t>آنتي سرم ها</a:t>
            </a:r>
            <a:endParaRPr lang="fa-IR" sz="4000" b="1" dirty="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274638"/>
            <a:ext cx="5829312" cy="1011222"/>
          </a:xfrm>
        </p:spPr>
        <p:txBody>
          <a:bodyPr>
            <a:normAutofit/>
          </a:bodyPr>
          <a:lstStyle/>
          <a:p>
            <a:r>
              <a:rPr lang="fa-IR" b="1" dirty="0" smtClean="0"/>
              <a:t>        </a:t>
            </a:r>
            <a:r>
              <a:rPr lang="fa-IR" b="1" dirty="0" smtClean="0">
                <a:solidFill>
                  <a:srgbClr val="7030A0"/>
                </a:solidFill>
              </a:rPr>
              <a:t>خرید و انبارش</a:t>
            </a:r>
            <a:endParaRPr lang="fa-IR" b="1" dirty="0">
              <a:solidFill>
                <a:srgbClr val="7030A0"/>
              </a:solidFill>
            </a:endParaRPr>
          </a:p>
        </p:txBody>
      </p:sp>
      <p:sp>
        <p:nvSpPr>
          <p:cNvPr id="3" name="Content Placeholder 2"/>
          <p:cNvSpPr>
            <a:spLocks noGrp="1"/>
          </p:cNvSpPr>
          <p:nvPr>
            <p:ph idx="1"/>
          </p:nvPr>
        </p:nvSpPr>
        <p:spPr>
          <a:xfrm>
            <a:off x="214282" y="1285860"/>
            <a:ext cx="8643998" cy="5072098"/>
          </a:xfrm>
        </p:spPr>
        <p:txBody>
          <a:bodyPr>
            <a:normAutofit fontScale="92500" lnSpcReduction="20000"/>
          </a:bodyPr>
          <a:lstStyle/>
          <a:p>
            <a:pPr>
              <a:buNone/>
            </a:pPr>
            <a:endParaRPr lang="fa-IR" sz="500" b="1" dirty="0" smtClean="0">
              <a:solidFill>
                <a:srgbClr val="7030A0"/>
              </a:solidFill>
            </a:endParaRPr>
          </a:p>
          <a:p>
            <a:pPr>
              <a:buNone/>
            </a:pPr>
            <a:r>
              <a:rPr lang="fa-IR" b="1" dirty="0" smtClean="0">
                <a:solidFill>
                  <a:srgbClr val="7030A0"/>
                </a:solidFill>
              </a:rPr>
              <a:t>*</a:t>
            </a:r>
            <a:r>
              <a:rPr lang="fa-IR" b="1" dirty="0" smtClean="0"/>
              <a:t> </a:t>
            </a:r>
            <a:r>
              <a:rPr lang="fa-IR" b="1" u="sng" dirty="0" smtClean="0">
                <a:solidFill>
                  <a:srgbClr val="7030A0"/>
                </a:solidFill>
              </a:rPr>
              <a:t>خرید کلیه موارد بخش میکروبشناسی از شرکت های دارای تأییدیه وزارت بهداشت </a:t>
            </a:r>
          </a:p>
          <a:p>
            <a:pPr>
              <a:buNone/>
            </a:pPr>
            <a:endParaRPr lang="fa-IR" sz="900" b="1" dirty="0" smtClean="0"/>
          </a:p>
          <a:p>
            <a:pPr>
              <a:buNone/>
            </a:pPr>
            <a:r>
              <a:rPr lang="fa-IR" b="1" dirty="0" smtClean="0"/>
              <a:t>* ثبت مشخصات محیط های کشت، معرف ها، آنتی سرم ها، دیسک های تشخیصی و دیسک های آنتی بیوتیکی و سایر مواد مصرفی آزمایشگاه میکروبشناسی شامل:</a:t>
            </a:r>
          </a:p>
          <a:p>
            <a:pPr>
              <a:buNone/>
            </a:pPr>
            <a:r>
              <a:rPr lang="fa-IR" sz="2800" b="1" dirty="0" smtClean="0">
                <a:solidFill>
                  <a:srgbClr val="002060"/>
                </a:solidFill>
                <a:cs typeface="+mj-cs"/>
              </a:rPr>
              <a:t>* نام شرکت</a:t>
            </a:r>
          </a:p>
          <a:p>
            <a:pPr>
              <a:buNone/>
            </a:pPr>
            <a:r>
              <a:rPr lang="fa-IR" sz="2800" b="1" dirty="0" smtClean="0">
                <a:solidFill>
                  <a:srgbClr val="002060"/>
                </a:solidFill>
                <a:cs typeface="+mj-cs"/>
              </a:rPr>
              <a:t>* تاریخ خرید </a:t>
            </a:r>
          </a:p>
          <a:p>
            <a:pPr>
              <a:buNone/>
            </a:pPr>
            <a:r>
              <a:rPr lang="fa-IR" sz="2800" b="1" dirty="0" smtClean="0">
                <a:solidFill>
                  <a:srgbClr val="002060"/>
                </a:solidFill>
                <a:cs typeface="+mj-cs"/>
              </a:rPr>
              <a:t>* تاریخ انقضاء </a:t>
            </a:r>
          </a:p>
          <a:p>
            <a:pPr>
              <a:buNone/>
            </a:pPr>
            <a:r>
              <a:rPr lang="fa-IR" sz="2800" b="1" dirty="0" smtClean="0">
                <a:solidFill>
                  <a:srgbClr val="002060"/>
                </a:solidFill>
                <a:cs typeface="+mj-cs"/>
              </a:rPr>
              <a:t>* تاریخ اولین مصرف</a:t>
            </a:r>
          </a:p>
          <a:p>
            <a:pPr>
              <a:buNone/>
            </a:pPr>
            <a:r>
              <a:rPr lang="fa-IR" sz="2800" b="1" dirty="0" smtClean="0">
                <a:solidFill>
                  <a:srgbClr val="002060"/>
                </a:solidFill>
                <a:cs typeface="+mj-cs"/>
              </a:rPr>
              <a:t>* سری ساخت</a:t>
            </a:r>
          </a:p>
          <a:p>
            <a:pPr>
              <a:buNone/>
            </a:pPr>
            <a:r>
              <a:rPr lang="fa-IR" sz="2800" b="1" dirty="0" smtClean="0">
                <a:solidFill>
                  <a:srgbClr val="002060"/>
                </a:solidFill>
                <a:cs typeface="+mj-cs"/>
              </a:rPr>
              <a:t>* موجودی ونقطه سفارش و...</a:t>
            </a:r>
            <a:endParaRPr lang="fa-IR" b="1" dirty="0" smtClean="0">
              <a:solidFill>
                <a:srgbClr val="002060"/>
              </a:solidFill>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285720" y="274638"/>
            <a:ext cx="8401080" cy="1011222"/>
          </a:xfrm>
        </p:spPr>
        <p:txBody>
          <a:bodyPr/>
          <a:lstStyle/>
          <a:p>
            <a:r>
              <a:rPr lang="fa-IR" dirty="0" smtClean="0">
                <a:solidFill>
                  <a:srgbClr val="7030A0"/>
                </a:solidFill>
              </a:rPr>
              <a:t>                        </a:t>
            </a:r>
            <a:r>
              <a:rPr lang="fa-IR" sz="4000" b="1" dirty="0" smtClean="0">
                <a:solidFill>
                  <a:srgbClr val="7030A0"/>
                </a:solidFill>
              </a:rPr>
              <a:t>کنترل کیفی ابزار پایه</a:t>
            </a:r>
            <a:endParaRPr lang="fa-IR" b="1" dirty="0">
              <a:solidFill>
                <a:srgbClr val="7030A0"/>
              </a:solidFill>
            </a:endParaRPr>
          </a:p>
        </p:txBody>
      </p:sp>
      <p:sp>
        <p:nvSpPr>
          <p:cNvPr id="3" name="Content Placeholder 2"/>
          <p:cNvSpPr>
            <a:spLocks noGrp="1"/>
          </p:cNvSpPr>
          <p:nvPr>
            <p:ph idx="1"/>
          </p:nvPr>
        </p:nvSpPr>
        <p:spPr>
          <a:xfrm>
            <a:off x="214282" y="1285860"/>
            <a:ext cx="8472518" cy="5000660"/>
          </a:xfrm>
        </p:spPr>
        <p:txBody>
          <a:bodyPr>
            <a:normAutofit fontScale="92500"/>
          </a:bodyPr>
          <a:lstStyle/>
          <a:p>
            <a:pPr>
              <a:buFont typeface="Wingdings" pitchFamily="2" charset="2"/>
              <a:buChar char="ü"/>
            </a:pPr>
            <a:r>
              <a:rPr lang="fa-IR" b="1" dirty="0" smtClean="0">
                <a:solidFill>
                  <a:srgbClr val="800080"/>
                </a:solidFill>
                <a:cs typeface="+mj-cs"/>
              </a:rPr>
              <a:t>انکوباتور </a:t>
            </a:r>
            <a:r>
              <a:rPr lang="en-US" b="1" dirty="0" smtClean="0">
                <a:solidFill>
                  <a:srgbClr val="800080"/>
                </a:solidFill>
              </a:rPr>
              <a:t>36 ± 1 º C</a:t>
            </a:r>
            <a:r>
              <a:rPr lang="fa-IR" b="1" dirty="0" smtClean="0">
                <a:solidFill>
                  <a:srgbClr val="800080"/>
                </a:solidFill>
              </a:rPr>
              <a:t> </a:t>
            </a:r>
            <a:endParaRPr lang="fa-IR" b="1" dirty="0" smtClean="0">
              <a:solidFill>
                <a:srgbClr val="800080"/>
              </a:solidFill>
              <a:cs typeface="+mj-cs"/>
            </a:endParaRPr>
          </a:p>
          <a:p>
            <a:pPr>
              <a:buFont typeface="Wingdings" pitchFamily="2" charset="2"/>
              <a:buChar char="ü"/>
            </a:pPr>
            <a:r>
              <a:rPr lang="fa-IR" b="1" dirty="0" smtClean="0">
                <a:solidFill>
                  <a:srgbClr val="800080"/>
                </a:solidFill>
                <a:cs typeface="+mj-cs"/>
              </a:rPr>
              <a:t>اتوکلاو                         </a:t>
            </a:r>
            <a:r>
              <a:rPr lang="fa-IR" b="1" dirty="0" smtClean="0">
                <a:solidFill>
                  <a:srgbClr val="800080"/>
                </a:solidFill>
                <a:cs typeface="+mj-cs"/>
                <a:sym typeface="Wingdings 3"/>
              </a:rPr>
              <a:t> </a:t>
            </a:r>
            <a:r>
              <a:rPr lang="fa-IR" b="1" dirty="0" smtClean="0">
                <a:solidFill>
                  <a:srgbClr val="800080"/>
                </a:solidFill>
                <a:cs typeface="+mj-cs"/>
              </a:rPr>
              <a:t> </a:t>
            </a:r>
            <a:r>
              <a:rPr lang="fa-IR" b="1" dirty="0" smtClean="0">
                <a:solidFill>
                  <a:srgbClr val="002060"/>
                </a:solidFill>
                <a:cs typeface="+mj-cs"/>
              </a:rPr>
              <a:t>(</a:t>
            </a:r>
            <a:r>
              <a:rPr lang="fa-IR" b="1" u="sng" dirty="0" smtClean="0">
                <a:solidFill>
                  <a:srgbClr val="002060"/>
                </a:solidFill>
              </a:rPr>
              <a:t>دستورالعمل فنی شماره </a:t>
            </a:r>
            <a:r>
              <a:rPr lang="en-US" b="1" u="sng" dirty="0" smtClean="0">
                <a:solidFill>
                  <a:srgbClr val="002060"/>
                </a:solidFill>
              </a:rPr>
              <a:t>M-09</a:t>
            </a:r>
            <a:r>
              <a:rPr lang="fa-IR" b="1" u="sng" dirty="0" smtClean="0">
                <a:solidFill>
                  <a:srgbClr val="002060"/>
                </a:solidFill>
              </a:rPr>
              <a:t>)</a:t>
            </a:r>
            <a:endParaRPr lang="fa-IR" b="1" u="sng" dirty="0" smtClean="0">
              <a:solidFill>
                <a:srgbClr val="800080"/>
              </a:solidFill>
              <a:cs typeface="+mj-cs"/>
            </a:endParaRPr>
          </a:p>
          <a:p>
            <a:pPr>
              <a:buFont typeface="Wingdings" pitchFamily="2" charset="2"/>
              <a:buChar char="ü"/>
            </a:pPr>
            <a:r>
              <a:rPr lang="fa-IR" b="1" dirty="0" smtClean="0">
                <a:solidFill>
                  <a:srgbClr val="800080"/>
                </a:solidFill>
                <a:cs typeface="+mj-cs"/>
              </a:rPr>
              <a:t>فور(آون)</a:t>
            </a:r>
          </a:p>
          <a:p>
            <a:pPr>
              <a:buFont typeface="Wingdings" pitchFamily="2" charset="2"/>
              <a:buChar char="ü"/>
            </a:pPr>
            <a:r>
              <a:rPr lang="fa-IR" b="1" dirty="0" smtClean="0">
                <a:solidFill>
                  <a:srgbClr val="800080"/>
                </a:solidFill>
              </a:rPr>
              <a:t>لوپ </a:t>
            </a:r>
            <a:r>
              <a:rPr lang="fa-IR" b="1" dirty="0" smtClean="0">
                <a:solidFill>
                  <a:srgbClr val="002060"/>
                </a:solidFill>
              </a:rPr>
              <a:t>(</a:t>
            </a:r>
            <a:r>
              <a:rPr lang="fa-IR" b="1" u="sng" dirty="0" smtClean="0">
                <a:solidFill>
                  <a:srgbClr val="002060"/>
                </a:solidFill>
              </a:rPr>
              <a:t>دستورالعمل روش تعیین حجم لوپ </a:t>
            </a:r>
            <a:r>
              <a:rPr lang="en-US" b="1" dirty="0" smtClean="0">
                <a:solidFill>
                  <a:srgbClr val="002060"/>
                </a:solidFill>
              </a:rPr>
              <a:t>(</a:t>
            </a:r>
            <a:r>
              <a:rPr lang="en-US" b="1" u="sng" dirty="0" smtClean="0">
                <a:solidFill>
                  <a:srgbClr val="002060"/>
                </a:solidFill>
              </a:rPr>
              <a:t>M-06</a:t>
            </a:r>
          </a:p>
          <a:p>
            <a:pPr>
              <a:buFont typeface="Wingdings" pitchFamily="2" charset="2"/>
              <a:buChar char="ü"/>
            </a:pPr>
            <a:r>
              <a:rPr lang="fa-IR" b="1" dirty="0" smtClean="0">
                <a:solidFill>
                  <a:srgbClr val="800080"/>
                </a:solidFill>
                <a:cs typeface="+mj-cs"/>
              </a:rPr>
              <a:t>هود ایمنی بیولوژیک </a:t>
            </a:r>
            <a:r>
              <a:rPr lang="fa-IR" b="1" dirty="0" smtClean="0">
                <a:solidFill>
                  <a:srgbClr val="002060"/>
                </a:solidFill>
              </a:rPr>
              <a:t>(</a:t>
            </a:r>
            <a:r>
              <a:rPr lang="fa-IR" b="1" u="sng" dirty="0" smtClean="0">
                <a:solidFill>
                  <a:srgbClr val="002060"/>
                </a:solidFill>
              </a:rPr>
              <a:t>دستورالعمل فنی شماره </a:t>
            </a:r>
            <a:r>
              <a:rPr lang="en-US" b="1" u="sng" dirty="0" smtClean="0">
                <a:solidFill>
                  <a:srgbClr val="002060"/>
                </a:solidFill>
              </a:rPr>
              <a:t>M-15</a:t>
            </a:r>
            <a:r>
              <a:rPr lang="fa-IR" b="1" dirty="0" smtClean="0">
                <a:solidFill>
                  <a:srgbClr val="002060"/>
                </a:solidFill>
              </a:rPr>
              <a:t>)</a:t>
            </a:r>
            <a:endParaRPr lang="fa-IR" b="1" dirty="0" smtClean="0">
              <a:solidFill>
                <a:srgbClr val="800080"/>
              </a:solidFill>
              <a:cs typeface="+mj-cs"/>
            </a:endParaRPr>
          </a:p>
          <a:p>
            <a:pPr>
              <a:buFont typeface="Wingdings" pitchFamily="2" charset="2"/>
              <a:buChar char="ü"/>
            </a:pPr>
            <a:r>
              <a:rPr lang="fa-IR" b="1" dirty="0" smtClean="0">
                <a:solidFill>
                  <a:srgbClr val="800080"/>
                </a:solidFill>
                <a:cs typeface="+mj-cs"/>
              </a:rPr>
              <a:t>ترازوی حساس</a:t>
            </a:r>
          </a:p>
          <a:p>
            <a:pPr>
              <a:buFont typeface="Wingdings" pitchFamily="2" charset="2"/>
              <a:buChar char="ü"/>
            </a:pPr>
            <a:r>
              <a:rPr lang="fa-IR" b="1" dirty="0" smtClean="0">
                <a:solidFill>
                  <a:srgbClr val="800080"/>
                </a:solidFill>
                <a:cs typeface="+mj-cs"/>
              </a:rPr>
              <a:t>دستگاه آب مقطر گیری وآب مقطر </a:t>
            </a:r>
          </a:p>
          <a:p>
            <a:pPr>
              <a:buFont typeface="Wingdings" pitchFamily="2" charset="2"/>
              <a:buChar char="ü"/>
            </a:pPr>
            <a:r>
              <a:rPr lang="fa-IR" b="1" dirty="0" smtClean="0">
                <a:solidFill>
                  <a:srgbClr val="800080"/>
                </a:solidFill>
                <a:cs typeface="+mj-cs"/>
              </a:rPr>
              <a:t>یخچال و فریزر</a:t>
            </a:r>
          </a:p>
          <a:p>
            <a:pPr>
              <a:buFont typeface="Wingdings" pitchFamily="2" charset="2"/>
              <a:buChar char="ü"/>
            </a:pPr>
            <a:r>
              <a:rPr lang="fa-IR" b="1" dirty="0" smtClean="0">
                <a:solidFill>
                  <a:srgbClr val="800080"/>
                </a:solidFill>
                <a:cs typeface="+mj-cs"/>
              </a:rPr>
              <a:t>سمپلر</a:t>
            </a:r>
          </a:p>
          <a:p>
            <a:pPr>
              <a:buNone/>
            </a:pPr>
            <a:endParaRPr lang="fa-IR" b="1" dirty="0" smtClean="0">
              <a:cs typeface="+mj-cs"/>
            </a:endParaRPr>
          </a:p>
          <a:p>
            <a:endParaRPr lang="fa-IR" dirty="0" smtClean="0"/>
          </a:p>
          <a:p>
            <a:endParaRPr lang="fa-IR" dirty="0"/>
          </a:p>
        </p:txBody>
      </p:sp>
      <p:sp>
        <p:nvSpPr>
          <p:cNvPr id="5" name="Left Brace 4"/>
          <p:cNvSpPr/>
          <p:nvPr/>
        </p:nvSpPr>
        <p:spPr>
          <a:xfrm>
            <a:off x="5072066" y="1357298"/>
            <a:ext cx="428628" cy="1500198"/>
          </a:xfrm>
          <a:prstGeom prst="leftBrace">
            <a:avLst/>
          </a:prstGeom>
          <a:ln w="22225" cmpd="sng">
            <a:solidFill>
              <a:srgbClr val="80008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357158" y="2071678"/>
            <a:ext cx="8572560" cy="3714776"/>
          </a:xfrm>
        </p:spPr>
        <p:txBody>
          <a:bodyPr>
            <a:normAutofit/>
          </a:bodyPr>
          <a:lstStyle/>
          <a:p>
            <a:r>
              <a:rPr lang="fa-IR" sz="5400" b="1" dirty="0" smtClean="0">
                <a:solidFill>
                  <a:srgbClr val="005426"/>
                </a:solidFill>
              </a:rPr>
              <a:t>استانداردهای فنی و دستورالعمل های جدید میکروبشناسی</a:t>
            </a:r>
            <a:r>
              <a:rPr lang="fa-IR" sz="5400" b="1" dirty="0" smtClean="0">
                <a:solidFill>
                  <a:srgbClr val="0070C0"/>
                </a:solidFill>
              </a:rPr>
              <a:t/>
            </a:r>
            <a:br>
              <a:rPr lang="fa-IR" sz="5400" b="1" dirty="0" smtClean="0">
                <a:solidFill>
                  <a:srgbClr val="0070C0"/>
                </a:solidFill>
              </a:rPr>
            </a:br>
            <a:r>
              <a:rPr lang="fa-IR" sz="5400" b="1" dirty="0" smtClean="0">
                <a:solidFill>
                  <a:srgbClr val="0070C0"/>
                </a:solidFill>
              </a:rPr>
              <a:t> </a:t>
            </a:r>
            <a:r>
              <a:rPr lang="fa-IR" sz="5400" b="1" dirty="0" smtClean="0">
                <a:solidFill>
                  <a:srgbClr val="FF0000"/>
                </a:solidFill>
              </a:rPr>
              <a:t/>
            </a:r>
            <a:br>
              <a:rPr lang="fa-IR" sz="5400" b="1" dirty="0" smtClean="0">
                <a:solidFill>
                  <a:srgbClr val="FF0000"/>
                </a:solidFill>
              </a:rPr>
            </a:br>
            <a:r>
              <a:rPr lang="fa-IR" sz="3600" b="1" dirty="0" smtClean="0">
                <a:solidFill>
                  <a:srgbClr val="FF0000"/>
                </a:solidFill>
              </a:rPr>
              <a:t>سهیلا فتح الهی</a:t>
            </a:r>
            <a:r>
              <a:rPr lang="fa-IR" sz="5400" b="1" dirty="0" smtClean="0">
                <a:solidFill>
                  <a:srgbClr val="FF0000"/>
                </a:solidFill>
              </a:rPr>
              <a:t/>
            </a:r>
            <a:br>
              <a:rPr lang="fa-IR" sz="5400" b="1" dirty="0" smtClean="0">
                <a:solidFill>
                  <a:srgbClr val="FF0000"/>
                </a:solidFill>
              </a:rPr>
            </a:br>
            <a:r>
              <a:rPr lang="fa-IR" sz="2800" b="1" dirty="0" smtClean="0">
                <a:solidFill>
                  <a:srgbClr val="FF0000"/>
                </a:solidFill>
              </a:rPr>
              <a:t>25اردیبهشت 1397</a:t>
            </a:r>
            <a:endParaRPr lang="fa-IR"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142844" y="274638"/>
            <a:ext cx="5286412" cy="1143000"/>
          </a:xfrm>
        </p:spPr>
        <p:txBody>
          <a:bodyPr>
            <a:noAutofit/>
          </a:bodyPr>
          <a:lstStyle/>
          <a:p>
            <a:r>
              <a:rPr lang="fa-IR" sz="3200" b="1" dirty="0" smtClean="0">
                <a:solidFill>
                  <a:srgbClr val="7030A0"/>
                </a:solidFill>
              </a:rPr>
              <a:t>کنترل کیفی در بخش میکروبشناسی</a:t>
            </a:r>
            <a:endParaRPr lang="fa-IR" sz="3200" b="1" dirty="0">
              <a:solidFill>
                <a:srgbClr val="7030A0"/>
              </a:solidFill>
            </a:endParaRPr>
          </a:p>
        </p:txBody>
      </p:sp>
      <p:sp>
        <p:nvSpPr>
          <p:cNvPr id="3" name="Content Placeholder 2"/>
          <p:cNvSpPr>
            <a:spLocks noGrp="1"/>
          </p:cNvSpPr>
          <p:nvPr>
            <p:ph idx="1"/>
          </p:nvPr>
        </p:nvSpPr>
        <p:spPr>
          <a:xfrm>
            <a:off x="142844" y="1643050"/>
            <a:ext cx="8786874" cy="4714908"/>
          </a:xfrm>
        </p:spPr>
        <p:txBody>
          <a:bodyPr/>
          <a:lstStyle/>
          <a:p>
            <a:pPr>
              <a:buNone/>
            </a:pPr>
            <a:r>
              <a:rPr lang="fa-IR" sz="4000" b="1" dirty="0" smtClean="0">
                <a:solidFill>
                  <a:srgbClr val="FF0000"/>
                </a:solidFill>
                <a:cs typeface="+mj-cs"/>
              </a:rPr>
              <a:t>*</a:t>
            </a:r>
            <a:r>
              <a:rPr lang="fa-IR" b="1" dirty="0" smtClean="0">
                <a:solidFill>
                  <a:srgbClr val="FF0000"/>
                </a:solidFill>
                <a:cs typeface="+mj-cs"/>
              </a:rPr>
              <a:t>کنترل کیفی موارد مصرفی قبل از شروع به استفاده الزامی است شامل:</a:t>
            </a:r>
          </a:p>
          <a:p>
            <a:pPr>
              <a:buNone/>
            </a:pPr>
            <a:endParaRPr lang="fa-IR" sz="100" b="1" dirty="0" smtClean="0">
              <a:cs typeface="+mj-cs"/>
            </a:endParaRPr>
          </a:p>
          <a:p>
            <a:pPr>
              <a:buNone/>
            </a:pPr>
            <a:r>
              <a:rPr lang="fa-IR" b="1" dirty="0" smtClean="0">
                <a:solidFill>
                  <a:srgbClr val="0070C0"/>
                </a:solidFill>
                <a:cs typeface="+mj-cs"/>
              </a:rPr>
              <a:t>1-محیط های کشت</a:t>
            </a:r>
          </a:p>
          <a:p>
            <a:pPr>
              <a:buNone/>
            </a:pPr>
            <a:r>
              <a:rPr lang="fa-IR" b="1" dirty="0" smtClean="0">
                <a:cs typeface="+mj-cs"/>
              </a:rPr>
              <a:t>2-رنگ ها و معرف ها</a:t>
            </a:r>
          </a:p>
          <a:p>
            <a:pPr>
              <a:buNone/>
            </a:pPr>
            <a:r>
              <a:rPr lang="fa-IR" b="1" dirty="0" smtClean="0">
                <a:solidFill>
                  <a:srgbClr val="7030A0"/>
                </a:solidFill>
                <a:cs typeface="+mj-cs"/>
              </a:rPr>
              <a:t>3-دیسک های آنتی بیوگرام</a:t>
            </a:r>
          </a:p>
          <a:p>
            <a:pPr>
              <a:buNone/>
            </a:pPr>
            <a:r>
              <a:rPr lang="fa-IR" b="1" dirty="0" smtClean="0">
                <a:solidFill>
                  <a:schemeClr val="accent6">
                    <a:lumMod val="75000"/>
                  </a:schemeClr>
                </a:solidFill>
                <a:cs typeface="+mj-cs"/>
              </a:rPr>
              <a:t>4-دیسک های تشخیصی</a:t>
            </a:r>
          </a:p>
          <a:p>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39784"/>
          </a:xfrm>
        </p:spPr>
        <p:txBody>
          <a:bodyPr/>
          <a:lstStyle/>
          <a:p>
            <a:r>
              <a:rPr lang="fa-IR" b="1" dirty="0" smtClean="0">
                <a:solidFill>
                  <a:srgbClr val="005426"/>
                </a:solidFill>
              </a:rPr>
              <a:t>                        محيط های کشت</a:t>
            </a:r>
            <a:endParaRPr lang="fa-IR" dirty="0">
              <a:solidFill>
                <a:srgbClr val="005426"/>
              </a:solidFill>
            </a:endParaRPr>
          </a:p>
        </p:txBody>
      </p:sp>
      <p:sp>
        <p:nvSpPr>
          <p:cNvPr id="3" name="Content Placeholder 2"/>
          <p:cNvSpPr>
            <a:spLocks noGrp="1"/>
          </p:cNvSpPr>
          <p:nvPr>
            <p:ph idx="1"/>
          </p:nvPr>
        </p:nvSpPr>
        <p:spPr>
          <a:xfrm>
            <a:off x="142844" y="1285860"/>
            <a:ext cx="8786874" cy="5357850"/>
          </a:xfrm>
        </p:spPr>
        <p:txBody>
          <a:bodyPr>
            <a:normAutofit/>
          </a:bodyPr>
          <a:lstStyle/>
          <a:p>
            <a:pPr>
              <a:buNone/>
            </a:pPr>
            <a:endParaRPr lang="fa-IR" sz="800" b="1" dirty="0" smtClean="0">
              <a:solidFill>
                <a:schemeClr val="accent2">
                  <a:lumMod val="75000"/>
                </a:schemeClr>
              </a:solidFill>
            </a:endParaRPr>
          </a:p>
          <a:p>
            <a:pPr algn="just">
              <a:buNone/>
            </a:pPr>
            <a:r>
              <a:rPr lang="fa-IR" sz="2800" b="1" dirty="0" smtClean="0">
                <a:solidFill>
                  <a:schemeClr val="accent2">
                    <a:lumMod val="75000"/>
                  </a:schemeClr>
                </a:solidFill>
              </a:rPr>
              <a:t>ساخت محیط های کشت بر اساس ” دستورالعمل آماده سازی، تهیه وکنترل کیفیت محیط های کشت" آزمایشگاه مرجع سلامت کد</a:t>
            </a:r>
            <a:r>
              <a:rPr lang="en-US" sz="2800" b="1" dirty="0" smtClean="0">
                <a:solidFill>
                  <a:schemeClr val="accent2">
                    <a:lumMod val="75000"/>
                  </a:schemeClr>
                </a:solidFill>
              </a:rPr>
              <a:t> M-01 </a:t>
            </a:r>
            <a:r>
              <a:rPr lang="fa-IR" sz="2800" b="1" dirty="0" smtClean="0">
                <a:solidFill>
                  <a:schemeClr val="accent2">
                    <a:lumMod val="75000"/>
                  </a:schemeClr>
                </a:solidFill>
              </a:rPr>
              <a:t>و سایر مراجع معتبر(جداول ضمیمه دستورالعمل)</a:t>
            </a:r>
          </a:p>
          <a:p>
            <a:pPr algn="just"/>
            <a:endParaRPr lang="fa-IR" sz="100" b="1" dirty="0" smtClean="0">
              <a:solidFill>
                <a:schemeClr val="accent2">
                  <a:lumMod val="75000"/>
                </a:schemeClr>
              </a:solidFill>
            </a:endParaRPr>
          </a:p>
          <a:p>
            <a:pPr algn="just">
              <a:buNone/>
            </a:pPr>
            <a:r>
              <a:rPr lang="en-US" b="1" dirty="0" smtClean="0">
                <a:solidFill>
                  <a:schemeClr val="accent2">
                    <a:lumMod val="75000"/>
                  </a:schemeClr>
                </a:solidFill>
              </a:rPr>
              <a:t> </a:t>
            </a:r>
            <a:r>
              <a:rPr lang="fa-IR" b="1" dirty="0" smtClean="0">
                <a:solidFill>
                  <a:srgbClr val="002060"/>
                </a:solidFill>
              </a:rPr>
              <a:t>* </a:t>
            </a:r>
            <a:r>
              <a:rPr lang="fa-IR" sz="2800" b="1" dirty="0" smtClean="0">
                <a:solidFill>
                  <a:srgbClr val="002060"/>
                </a:solidFill>
              </a:rPr>
              <a:t>بررسی محیط های کشت تهیه شده یا خریداری شده از لحاظ فیزیکی و ظاهری مانند :</a:t>
            </a:r>
          </a:p>
          <a:p>
            <a:pPr algn="just">
              <a:buNone/>
            </a:pPr>
            <a:r>
              <a:rPr lang="fa-IR" sz="2800" b="1" dirty="0" smtClean="0">
                <a:solidFill>
                  <a:srgbClr val="002060"/>
                </a:solidFill>
              </a:rPr>
              <a:t>        -شکستگی یا آسیب دیدگی پلیت ها و لوله ها</a:t>
            </a:r>
          </a:p>
          <a:p>
            <a:pPr algn="just">
              <a:buNone/>
            </a:pPr>
            <a:r>
              <a:rPr lang="fa-IR" sz="2800" b="1" dirty="0" smtClean="0">
                <a:solidFill>
                  <a:srgbClr val="002060"/>
                </a:solidFill>
              </a:rPr>
              <a:t>        -ناصاف و نا کافی پرشدن پلیت ها</a:t>
            </a:r>
          </a:p>
          <a:p>
            <a:pPr algn="just">
              <a:buNone/>
            </a:pPr>
            <a:r>
              <a:rPr lang="fa-IR" sz="2800" b="1" dirty="0" smtClean="0">
                <a:solidFill>
                  <a:srgbClr val="002060"/>
                </a:solidFill>
              </a:rPr>
              <a:t>        -وجود حباب و خشکی سطح محیط کشت</a:t>
            </a:r>
          </a:p>
          <a:p>
            <a:pPr algn="just">
              <a:buNone/>
            </a:pPr>
            <a:r>
              <a:rPr lang="fa-IR" sz="2800" b="1" dirty="0" smtClean="0">
                <a:solidFill>
                  <a:srgbClr val="002060"/>
                </a:solidFill>
              </a:rPr>
              <a:t>        -تغییر رنگ وآلودگی قابل مشاهده و غیره</a:t>
            </a:r>
            <a:endParaRPr lang="fa-IR" sz="2800" b="1"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pp\nm60.jpg"/>
          <p:cNvPicPr>
            <a:picLocks noChangeAspect="1" noChangeArrowheads="1"/>
          </p:cNvPicPr>
          <p:nvPr/>
        </p:nvPicPr>
        <p:blipFill>
          <a:blip r:embed="rId2" cstate="print"/>
          <a:srcRect/>
          <a:stretch>
            <a:fillRect/>
          </a:stretch>
        </p:blipFill>
        <p:spPr bwMode="auto">
          <a:xfrm>
            <a:off x="0" y="0"/>
            <a:ext cx="9143999" cy="7072290"/>
          </a:xfrm>
          <a:prstGeom prst="rect">
            <a:avLst/>
          </a:prstGeom>
          <a:noFill/>
        </p:spPr>
      </p:pic>
      <p:sp>
        <p:nvSpPr>
          <p:cNvPr id="2" name="Title 1"/>
          <p:cNvSpPr>
            <a:spLocks noGrp="1"/>
          </p:cNvSpPr>
          <p:nvPr>
            <p:ph type="title"/>
          </p:nvPr>
        </p:nvSpPr>
        <p:spPr/>
        <p:txBody>
          <a:bodyPr>
            <a:normAutofit fontScale="90000"/>
          </a:bodyPr>
          <a:lstStyle/>
          <a:p>
            <a:r>
              <a:rPr lang="fa-IR" b="1" dirty="0" smtClean="0">
                <a:solidFill>
                  <a:srgbClr val="FF0000"/>
                </a:solidFill>
              </a:rPr>
              <a:t/>
            </a:r>
            <a:br>
              <a:rPr lang="fa-IR" b="1" dirty="0" smtClean="0">
                <a:solidFill>
                  <a:srgbClr val="FF0000"/>
                </a:solidFill>
              </a:rPr>
            </a:br>
            <a:r>
              <a:rPr lang="fa-IR" b="1" dirty="0" smtClean="0">
                <a:solidFill>
                  <a:srgbClr val="FF0000"/>
                </a:solidFill>
              </a:rPr>
              <a:t>کنترل کیفی محیط های کشت</a:t>
            </a:r>
            <a:br>
              <a:rPr lang="fa-IR" b="1" dirty="0" smtClean="0">
                <a:solidFill>
                  <a:srgbClr val="FF0000"/>
                </a:solidFill>
              </a:rPr>
            </a:br>
            <a:endParaRPr lang="fa-IR" dirty="0"/>
          </a:p>
        </p:txBody>
      </p:sp>
      <p:sp>
        <p:nvSpPr>
          <p:cNvPr id="5" name="Content Placeholder 4"/>
          <p:cNvSpPr>
            <a:spLocks noGrp="1"/>
          </p:cNvSpPr>
          <p:nvPr>
            <p:ph idx="1"/>
          </p:nvPr>
        </p:nvSpPr>
        <p:spPr>
          <a:xfrm>
            <a:off x="142844" y="1285860"/>
            <a:ext cx="8786874" cy="5572140"/>
          </a:xfrm>
        </p:spPr>
        <p:txBody>
          <a:bodyPr>
            <a:normAutofit/>
          </a:bodyPr>
          <a:lstStyle/>
          <a:p>
            <a:pPr>
              <a:buNone/>
            </a:pPr>
            <a:r>
              <a:rPr lang="fa-IR" b="1" dirty="0" smtClean="0">
                <a:solidFill>
                  <a:srgbClr val="002060"/>
                </a:solidFill>
                <a:cs typeface="+mj-cs"/>
              </a:rPr>
              <a:t>برحسب تعداد محیط کشت خریداری یا ساخته شده در آزمایشگاه:</a:t>
            </a:r>
          </a:p>
          <a:p>
            <a:pPr>
              <a:buNone/>
            </a:pPr>
            <a:r>
              <a:rPr lang="en-US" b="1" dirty="0" smtClean="0">
                <a:solidFill>
                  <a:srgbClr val="7030A0"/>
                </a:solidFill>
              </a:rPr>
              <a:t>&gt;100 * </a:t>
            </a:r>
            <a:r>
              <a:rPr lang="fa-IR" b="1" dirty="0" smtClean="0">
                <a:solidFill>
                  <a:srgbClr val="7030A0"/>
                </a:solidFill>
                <a:cs typeface="+mj-cs"/>
              </a:rPr>
              <a:t>محیط کشت </a:t>
            </a:r>
            <a:r>
              <a:rPr lang="en-US" b="1" dirty="0" smtClean="0">
                <a:solidFill>
                  <a:srgbClr val="7030A0"/>
                </a:solidFill>
                <a:cs typeface="+mj-cs"/>
              </a:rPr>
              <a:t>10%</a:t>
            </a:r>
          </a:p>
          <a:p>
            <a:pPr>
              <a:buNone/>
            </a:pPr>
            <a:r>
              <a:rPr lang="en-US" b="1" dirty="0" smtClean="0">
                <a:solidFill>
                  <a:srgbClr val="7030A0"/>
                </a:solidFill>
                <a:cs typeface="+mj-cs"/>
              </a:rPr>
              <a:t>&lt;100 * </a:t>
            </a:r>
            <a:r>
              <a:rPr lang="fa-IR" b="1" dirty="0" smtClean="0">
                <a:solidFill>
                  <a:srgbClr val="7030A0"/>
                </a:solidFill>
              </a:rPr>
              <a:t> محیط کشت</a:t>
            </a:r>
            <a:r>
              <a:rPr lang="en-US" b="1" dirty="0" smtClean="0">
                <a:solidFill>
                  <a:srgbClr val="7030A0"/>
                </a:solidFill>
              </a:rPr>
              <a:t> 3-5% </a:t>
            </a:r>
            <a:r>
              <a:rPr lang="fa-IR" b="1" dirty="0" smtClean="0">
                <a:solidFill>
                  <a:srgbClr val="7030A0"/>
                </a:solidFill>
              </a:rPr>
              <a:t> </a:t>
            </a:r>
            <a:r>
              <a:rPr lang="en-US" b="1" dirty="0" smtClean="0">
                <a:solidFill>
                  <a:srgbClr val="7030A0"/>
                </a:solidFill>
                <a:sym typeface="Wingdings 3"/>
              </a:rPr>
              <a:t>   </a:t>
            </a:r>
            <a:r>
              <a:rPr lang="fa-IR" b="1" dirty="0" smtClean="0">
                <a:solidFill>
                  <a:srgbClr val="7030A0"/>
                </a:solidFill>
                <a:sym typeface="Wingdings 3"/>
              </a:rPr>
              <a:t>انکوباتور</a:t>
            </a:r>
            <a:r>
              <a:rPr lang="en-US" b="1" dirty="0" smtClean="0">
                <a:solidFill>
                  <a:srgbClr val="7030A0"/>
                </a:solidFill>
                <a:sym typeface="Wingdings 3"/>
              </a:rPr>
              <a:t>35 </a:t>
            </a:r>
            <a:r>
              <a:rPr lang="fa-IR" b="1" dirty="0" smtClean="0">
                <a:solidFill>
                  <a:srgbClr val="7030A0"/>
                </a:solidFill>
                <a:sym typeface="Wingdings 3"/>
              </a:rPr>
              <a:t> درجه</a:t>
            </a:r>
            <a:r>
              <a:rPr lang="en-US" b="1" dirty="0" smtClean="0">
                <a:solidFill>
                  <a:srgbClr val="7030A0"/>
                </a:solidFill>
                <a:sym typeface="Wingdings 3"/>
              </a:rPr>
              <a:t> 48h </a:t>
            </a:r>
            <a:endParaRPr lang="fa-IR" b="1" dirty="0" smtClean="0">
              <a:solidFill>
                <a:srgbClr val="7030A0"/>
              </a:solidFill>
              <a:sym typeface="Wingdings 3"/>
            </a:endParaRPr>
          </a:p>
          <a:p>
            <a:pPr>
              <a:buNone/>
            </a:pPr>
            <a:endParaRPr lang="fa-IR" sz="1800" b="1" dirty="0" smtClean="0">
              <a:solidFill>
                <a:srgbClr val="7030A0"/>
              </a:solidFill>
              <a:sym typeface="Wingdings 3"/>
            </a:endParaRPr>
          </a:p>
          <a:p>
            <a:pPr>
              <a:buNone/>
            </a:pPr>
            <a:r>
              <a:rPr lang="fa-IR" b="1" dirty="0" smtClean="0"/>
              <a:t>* قرار دادن 5-3% از محیط های کشت بعد ساخت ویا خریداری شده در انکوباتور 35 درجه سانتی گراد به مدت 48 ساعت و سپس 48 ساعت در دمای اتاق </a:t>
            </a:r>
          </a:p>
          <a:p>
            <a:pPr>
              <a:buNone/>
            </a:pPr>
            <a:endParaRPr lang="fa-IR" sz="1600" b="1" dirty="0" smtClean="0">
              <a:solidFill>
                <a:srgbClr val="7030A0"/>
              </a:solidFill>
              <a:cs typeface="+mj-cs"/>
            </a:endParaRPr>
          </a:p>
          <a:p>
            <a:pPr>
              <a:buNone/>
            </a:pPr>
            <a:r>
              <a:rPr lang="fa-IR" b="1" dirty="0" smtClean="0">
                <a:solidFill>
                  <a:srgbClr val="FF0000"/>
                </a:solidFill>
                <a:cs typeface="+mj-cs"/>
              </a:rPr>
              <a:t>* عدم استفاده از این محیط های کشت به علت از دست رفتن رطوبت لازم وخشک شدن سطح محیط کشت</a:t>
            </a:r>
            <a:endParaRPr lang="fa-IR" b="1" dirty="0">
              <a:solidFill>
                <a:srgbClr val="FF0000"/>
              </a:solidFill>
              <a:cs typeface="+mj-cs"/>
            </a:endParaRPr>
          </a:p>
        </p:txBody>
      </p:sp>
      <p:sp>
        <p:nvSpPr>
          <p:cNvPr id="6" name="Left Brace 5"/>
          <p:cNvSpPr/>
          <p:nvPr/>
        </p:nvSpPr>
        <p:spPr>
          <a:xfrm>
            <a:off x="4786314" y="2143116"/>
            <a:ext cx="285752" cy="1143008"/>
          </a:xfrm>
          <a:prstGeom prst="leftBrace">
            <a:avLst/>
          </a:prstGeom>
          <a:ln w="50800" cmpd="sng">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nm60.jp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sp>
        <p:nvSpPr>
          <p:cNvPr id="2" name="Title 1"/>
          <p:cNvSpPr>
            <a:spLocks noGrp="1"/>
          </p:cNvSpPr>
          <p:nvPr>
            <p:ph type="title"/>
          </p:nvPr>
        </p:nvSpPr>
        <p:spPr/>
        <p:txBody>
          <a:bodyPr>
            <a:noAutofit/>
          </a:bodyPr>
          <a:lstStyle/>
          <a:p>
            <a:r>
              <a:rPr lang="fa-IR" sz="3200" b="1" dirty="0" smtClean="0">
                <a:solidFill>
                  <a:srgbClr val="FF0000"/>
                </a:solidFill>
              </a:rPr>
              <a:t/>
            </a:r>
            <a:br>
              <a:rPr lang="fa-IR" sz="3200" b="1" dirty="0" smtClean="0">
                <a:solidFill>
                  <a:srgbClr val="FF0000"/>
                </a:solidFill>
              </a:rPr>
            </a:br>
            <a:r>
              <a:rPr lang="fa-IR" b="1" dirty="0" smtClean="0">
                <a:solidFill>
                  <a:srgbClr val="FF0000"/>
                </a:solidFill>
              </a:rPr>
              <a:t>کنترل کیفی محیط های کشت</a:t>
            </a:r>
            <a:r>
              <a:rPr lang="fa-IR" sz="3200" b="1" dirty="0" smtClean="0">
                <a:solidFill>
                  <a:srgbClr val="FF0000"/>
                </a:solidFill>
              </a:rPr>
              <a:t/>
            </a:r>
            <a:br>
              <a:rPr lang="fa-IR" sz="3200" b="1" dirty="0" smtClean="0">
                <a:solidFill>
                  <a:srgbClr val="FF0000"/>
                </a:solidFill>
              </a:rPr>
            </a:br>
            <a:endParaRPr lang="fa-IR" sz="3200" b="1" dirty="0">
              <a:solidFill>
                <a:srgbClr val="FF0000"/>
              </a:solidFill>
            </a:endParaRPr>
          </a:p>
        </p:txBody>
      </p:sp>
      <p:sp>
        <p:nvSpPr>
          <p:cNvPr id="3" name="Content Placeholder 2"/>
          <p:cNvSpPr>
            <a:spLocks noGrp="1"/>
          </p:cNvSpPr>
          <p:nvPr>
            <p:ph idx="1"/>
          </p:nvPr>
        </p:nvSpPr>
        <p:spPr>
          <a:xfrm>
            <a:off x="142844" y="1357298"/>
            <a:ext cx="8786874" cy="5143536"/>
          </a:xfrm>
        </p:spPr>
        <p:txBody>
          <a:bodyPr>
            <a:normAutofit fontScale="92500" lnSpcReduction="20000"/>
          </a:bodyPr>
          <a:lstStyle/>
          <a:p>
            <a:pPr>
              <a:buNone/>
            </a:pPr>
            <a:endParaRPr lang="fa-IR" sz="1600" dirty="0" smtClean="0">
              <a:solidFill>
                <a:srgbClr val="00B050"/>
              </a:solidFill>
            </a:endParaRPr>
          </a:p>
          <a:p>
            <a:pPr>
              <a:buNone/>
            </a:pPr>
            <a:r>
              <a:rPr lang="fa-IR" sz="3500" dirty="0" smtClean="0">
                <a:solidFill>
                  <a:srgbClr val="800080"/>
                </a:solidFill>
              </a:rPr>
              <a:t>*</a:t>
            </a:r>
            <a:r>
              <a:rPr lang="fa-IR" sz="3500" b="1" dirty="0" smtClean="0">
                <a:solidFill>
                  <a:srgbClr val="800080"/>
                </a:solidFill>
              </a:rPr>
              <a:t>کنترل کیفی محیط کشت مولر هینتون </a:t>
            </a:r>
            <a:r>
              <a:rPr lang="en-US" sz="3500" b="1" dirty="0" smtClean="0">
                <a:solidFill>
                  <a:srgbClr val="800080"/>
                </a:solidFill>
              </a:rPr>
              <a:t>MHA</a:t>
            </a:r>
            <a:r>
              <a:rPr lang="fa-IR" sz="3500" b="1" dirty="0" smtClean="0">
                <a:solidFill>
                  <a:srgbClr val="800080"/>
                </a:solidFill>
              </a:rPr>
              <a:t>:</a:t>
            </a:r>
          </a:p>
          <a:p>
            <a:pPr>
              <a:buNone/>
            </a:pPr>
            <a:r>
              <a:rPr lang="fa-IR" b="1" dirty="0" smtClean="0">
                <a:solidFill>
                  <a:srgbClr val="002060"/>
                </a:solidFill>
              </a:rPr>
              <a:t>نکات مهم: تازه بودن آب مقطر واندازه گیری </a:t>
            </a:r>
            <a:r>
              <a:rPr lang="en-US" b="1" dirty="0" smtClean="0">
                <a:solidFill>
                  <a:srgbClr val="002060"/>
                </a:solidFill>
              </a:rPr>
              <a:t>pH</a:t>
            </a:r>
            <a:r>
              <a:rPr lang="fa-IR" b="1" dirty="0" smtClean="0">
                <a:solidFill>
                  <a:srgbClr val="002060"/>
                </a:solidFill>
              </a:rPr>
              <a:t> آب مقطر و محیط کشت مولر </a:t>
            </a:r>
          </a:p>
          <a:p>
            <a:pPr>
              <a:buNone/>
            </a:pPr>
            <a:r>
              <a:rPr lang="fa-IR" b="1" dirty="0" smtClean="0">
                <a:solidFill>
                  <a:schemeClr val="accent6">
                    <a:lumMod val="50000"/>
                  </a:schemeClr>
                </a:solidFill>
              </a:rPr>
              <a:t>کنترل کیفی با استفاده از سوش استاندارد: </a:t>
            </a:r>
            <a:endParaRPr lang="en-US" b="1" dirty="0" smtClean="0">
              <a:solidFill>
                <a:schemeClr val="accent6">
                  <a:lumMod val="50000"/>
                </a:schemeClr>
              </a:solidFill>
            </a:endParaRPr>
          </a:p>
          <a:p>
            <a:pPr algn="l">
              <a:buNone/>
            </a:pPr>
            <a:r>
              <a:rPr lang="en-US" b="1" dirty="0" err="1" smtClean="0">
                <a:solidFill>
                  <a:schemeClr val="accent6">
                    <a:lumMod val="50000"/>
                  </a:schemeClr>
                </a:solidFill>
              </a:rPr>
              <a:t>Enterococcus</a:t>
            </a:r>
            <a:r>
              <a:rPr lang="en-US" b="1" dirty="0" smtClean="0">
                <a:solidFill>
                  <a:schemeClr val="accent6">
                    <a:lumMod val="50000"/>
                  </a:schemeClr>
                </a:solidFill>
              </a:rPr>
              <a:t> </a:t>
            </a:r>
            <a:r>
              <a:rPr lang="en-US" b="1" dirty="0" err="1" smtClean="0">
                <a:solidFill>
                  <a:schemeClr val="accent6">
                    <a:lumMod val="50000"/>
                  </a:schemeClr>
                </a:solidFill>
              </a:rPr>
              <a:t>Faecalis</a:t>
            </a:r>
            <a:r>
              <a:rPr lang="en-US" b="1" dirty="0" smtClean="0">
                <a:solidFill>
                  <a:schemeClr val="accent6">
                    <a:lumMod val="50000"/>
                  </a:schemeClr>
                </a:solidFill>
              </a:rPr>
              <a:t>  ATCC29219</a:t>
            </a:r>
          </a:p>
          <a:p>
            <a:pPr algn="l">
              <a:buNone/>
            </a:pPr>
            <a:r>
              <a:rPr lang="en-US" b="1" dirty="0" err="1" smtClean="0">
                <a:solidFill>
                  <a:schemeClr val="accent6">
                    <a:lumMod val="50000"/>
                  </a:schemeClr>
                </a:solidFill>
              </a:rPr>
              <a:t>Enterococcus</a:t>
            </a:r>
            <a:r>
              <a:rPr lang="en-US" b="1" dirty="0" smtClean="0">
                <a:solidFill>
                  <a:schemeClr val="accent6">
                    <a:lumMod val="50000"/>
                  </a:schemeClr>
                </a:solidFill>
              </a:rPr>
              <a:t> </a:t>
            </a:r>
            <a:r>
              <a:rPr lang="en-US" b="1" dirty="0" err="1" smtClean="0">
                <a:solidFill>
                  <a:schemeClr val="accent6">
                    <a:lumMod val="50000"/>
                  </a:schemeClr>
                </a:solidFill>
              </a:rPr>
              <a:t>Faecalis</a:t>
            </a:r>
            <a:r>
              <a:rPr lang="en-US" b="1" dirty="0" smtClean="0">
                <a:solidFill>
                  <a:schemeClr val="accent6">
                    <a:lumMod val="50000"/>
                  </a:schemeClr>
                </a:solidFill>
              </a:rPr>
              <a:t>  ATCC33186</a:t>
            </a:r>
            <a:endParaRPr lang="fa-IR" b="1" dirty="0" smtClean="0">
              <a:solidFill>
                <a:schemeClr val="accent6">
                  <a:lumMod val="50000"/>
                </a:schemeClr>
              </a:solidFill>
            </a:endParaRPr>
          </a:p>
          <a:p>
            <a:pPr>
              <a:buNone/>
            </a:pPr>
            <a:r>
              <a:rPr lang="fa-IR" b="1" dirty="0" smtClean="0">
                <a:solidFill>
                  <a:srgbClr val="FF0000"/>
                </a:solidFill>
              </a:rPr>
              <a:t>ودیسک </a:t>
            </a:r>
            <a:r>
              <a:rPr lang="en-US" b="1" dirty="0" smtClean="0">
                <a:solidFill>
                  <a:srgbClr val="FF0000"/>
                </a:solidFill>
              </a:rPr>
              <a:t>SXT</a:t>
            </a:r>
            <a:r>
              <a:rPr lang="fa-IR" b="1" dirty="0" smtClean="0">
                <a:solidFill>
                  <a:srgbClr val="FF0000"/>
                </a:solidFill>
              </a:rPr>
              <a:t> انجام و قطر عدم هاله رشد مساوی یا بیشتر از </a:t>
            </a:r>
            <a:r>
              <a:rPr lang="en-US" b="1" dirty="0" smtClean="0">
                <a:solidFill>
                  <a:srgbClr val="FF0000"/>
                </a:solidFill>
              </a:rPr>
              <a:t>    20</a:t>
            </a:r>
            <a:r>
              <a:rPr lang="fa-IR" b="1" dirty="0" smtClean="0">
                <a:solidFill>
                  <a:srgbClr val="FF0000"/>
                </a:solidFill>
              </a:rPr>
              <a:t> میلی متر قابل قبول است .در غیر این صورت محیط کشت جهت آنتی بیوگرام قابل قبول نیست و باید تعوض شود.</a:t>
            </a:r>
            <a:endParaRPr lang="fa-IR" b="1" dirty="0" smtClean="0"/>
          </a:p>
          <a:p>
            <a:pPr>
              <a:buNone/>
            </a:pPr>
            <a:r>
              <a:rPr lang="fa-IR" b="1" dirty="0" smtClean="0"/>
              <a:t>* اين کار به منظور بررسي مقاديرقابل قبول</a:t>
            </a:r>
            <a:r>
              <a:rPr lang="fa-IR" b="1" dirty="0" smtClean="0">
                <a:solidFill>
                  <a:srgbClr val="005426"/>
                </a:solidFill>
              </a:rPr>
              <a:t> </a:t>
            </a:r>
            <a:r>
              <a:rPr lang="fa-IR" b="1" dirty="0" smtClean="0"/>
              <a:t>تایمین و تيميدين در محيط کشت مولرهینتون انجام میشود. </a:t>
            </a:r>
            <a:endParaRPr lang="fa-IR" b="1" dirty="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nm6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Title 1"/>
          <p:cNvSpPr>
            <a:spLocks noGrp="1"/>
          </p:cNvSpPr>
          <p:nvPr>
            <p:ph type="title"/>
          </p:nvPr>
        </p:nvSpPr>
        <p:spPr/>
        <p:txBody>
          <a:bodyPr/>
          <a:lstStyle/>
          <a:p>
            <a:r>
              <a:rPr lang="fa-IR" b="1" dirty="0" smtClean="0">
                <a:solidFill>
                  <a:srgbClr val="800080"/>
                </a:solidFill>
              </a:rPr>
              <a:t>شناسایی باکتریها</a:t>
            </a:r>
            <a:endParaRPr lang="fa-IR" b="1" dirty="0">
              <a:solidFill>
                <a:srgbClr val="800080"/>
              </a:solidFill>
            </a:endParaRPr>
          </a:p>
        </p:txBody>
      </p:sp>
      <p:sp>
        <p:nvSpPr>
          <p:cNvPr id="3" name="Content Placeholder 2"/>
          <p:cNvSpPr>
            <a:spLocks noGrp="1"/>
          </p:cNvSpPr>
          <p:nvPr>
            <p:ph idx="1"/>
          </p:nvPr>
        </p:nvSpPr>
        <p:spPr>
          <a:xfrm>
            <a:off x="214282" y="1600200"/>
            <a:ext cx="8786874" cy="4614882"/>
          </a:xfrm>
        </p:spPr>
        <p:txBody>
          <a:bodyPr/>
          <a:lstStyle/>
          <a:p>
            <a:pPr>
              <a:buNone/>
            </a:pPr>
            <a:r>
              <a:rPr lang="fa-IR" sz="3600" b="1" dirty="0" smtClean="0">
                <a:solidFill>
                  <a:srgbClr val="800080"/>
                </a:solidFill>
              </a:rPr>
              <a:t>دستورالعمل </a:t>
            </a:r>
            <a:r>
              <a:rPr lang="en-US" sz="3600" b="1" dirty="0" smtClean="0">
                <a:solidFill>
                  <a:srgbClr val="800080"/>
                </a:solidFill>
              </a:rPr>
              <a:t>M-03</a:t>
            </a:r>
            <a:endParaRPr lang="fa-IR" b="1" dirty="0" smtClean="0">
              <a:solidFill>
                <a:srgbClr val="800080"/>
              </a:solidFill>
            </a:endParaRPr>
          </a:p>
          <a:p>
            <a:pPr>
              <a:buNone/>
            </a:pPr>
            <a:r>
              <a:rPr lang="fa-IR" dirty="0" smtClean="0"/>
              <a:t> </a:t>
            </a:r>
            <a:r>
              <a:rPr lang="fa-IR" b="1" dirty="0" smtClean="0">
                <a:cs typeface="+mj-cs"/>
              </a:rPr>
              <a:t>وجود جداول و الگوریتم مناسب و معتبر برای شناسایی وافتراق </a:t>
            </a:r>
            <a:r>
              <a:rPr lang="fa-IR" b="1" dirty="0" smtClean="0"/>
              <a:t>باکتریهای گرم مثبت وگرم منفی </a:t>
            </a:r>
            <a:r>
              <a:rPr lang="fa-IR" b="1" dirty="0" smtClean="0">
                <a:cs typeface="+mj-cs"/>
              </a:rPr>
              <a:t>از یکدیگر به تفکیک نوع و جنس باکتری</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nm6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Title 1"/>
          <p:cNvSpPr>
            <a:spLocks noGrp="1"/>
          </p:cNvSpPr>
          <p:nvPr>
            <p:ph type="title"/>
          </p:nvPr>
        </p:nvSpPr>
        <p:spPr>
          <a:xfrm>
            <a:off x="457200" y="274638"/>
            <a:ext cx="8229600" cy="1011222"/>
          </a:xfrm>
        </p:spPr>
        <p:txBody>
          <a:bodyPr>
            <a:noAutofit/>
          </a:bodyPr>
          <a:lstStyle/>
          <a:p>
            <a:r>
              <a:rPr lang="fa-IR" sz="4000" b="1" dirty="0" smtClean="0">
                <a:solidFill>
                  <a:srgbClr val="7030A0"/>
                </a:solidFill>
              </a:rPr>
              <a:t/>
            </a:r>
            <a:br>
              <a:rPr lang="fa-IR" sz="4000" b="1" dirty="0" smtClean="0">
                <a:solidFill>
                  <a:srgbClr val="7030A0"/>
                </a:solidFill>
              </a:rPr>
            </a:br>
            <a:r>
              <a:rPr lang="fa-IR" sz="4000" b="1" dirty="0" smtClean="0">
                <a:solidFill>
                  <a:srgbClr val="7030A0"/>
                </a:solidFill>
              </a:rPr>
              <a:t>کنترل کیفی معرف ها  و رنگ ها </a:t>
            </a:r>
            <a:br>
              <a:rPr lang="fa-IR" sz="4000" b="1" dirty="0" smtClean="0">
                <a:solidFill>
                  <a:srgbClr val="7030A0"/>
                </a:solidFill>
              </a:rPr>
            </a:br>
            <a:endParaRPr lang="fa-IR" sz="4000" b="1" dirty="0">
              <a:solidFill>
                <a:srgbClr val="7030A0"/>
              </a:solidFill>
            </a:endParaRPr>
          </a:p>
        </p:txBody>
      </p:sp>
      <p:sp>
        <p:nvSpPr>
          <p:cNvPr id="3" name="Content Placeholder 2"/>
          <p:cNvSpPr>
            <a:spLocks noGrp="1"/>
          </p:cNvSpPr>
          <p:nvPr>
            <p:ph idx="1"/>
          </p:nvPr>
        </p:nvSpPr>
        <p:spPr>
          <a:xfrm>
            <a:off x="214282" y="1600200"/>
            <a:ext cx="8643998" cy="4829196"/>
          </a:xfrm>
        </p:spPr>
        <p:txBody>
          <a:bodyPr>
            <a:normAutofit fontScale="92500" lnSpcReduction="10000"/>
          </a:bodyPr>
          <a:lstStyle/>
          <a:p>
            <a:pPr algn="just">
              <a:buNone/>
            </a:pPr>
            <a:r>
              <a:rPr lang="fa-IR" dirty="0" smtClean="0">
                <a:solidFill>
                  <a:srgbClr val="FF0000"/>
                </a:solidFill>
              </a:rPr>
              <a:t>*</a:t>
            </a:r>
            <a:r>
              <a:rPr lang="fa-IR" b="1" dirty="0" smtClean="0">
                <a:solidFill>
                  <a:srgbClr val="FF0000"/>
                </a:solidFill>
              </a:rPr>
              <a:t>کنترل کیفی معرف ها با استفاده از سویه های استاندارد شناسنامه دارمطابق نیم مک فارلند</a:t>
            </a:r>
          </a:p>
          <a:p>
            <a:pPr algn="just">
              <a:buNone/>
            </a:pPr>
            <a:r>
              <a:rPr lang="fa-IR" b="1" dirty="0" smtClean="0">
                <a:solidFill>
                  <a:srgbClr val="0070C0"/>
                </a:solidFill>
              </a:rPr>
              <a:t>*</a:t>
            </a:r>
            <a:r>
              <a:rPr lang="en-US" b="1" dirty="0" smtClean="0">
                <a:solidFill>
                  <a:srgbClr val="0070C0"/>
                </a:solidFill>
              </a:rPr>
              <a:t>10</a:t>
            </a:r>
            <a:r>
              <a:rPr lang="fa-IR" b="1" dirty="0" smtClean="0">
                <a:solidFill>
                  <a:srgbClr val="0070C0"/>
                </a:solidFill>
                <a:sym typeface="Symbol"/>
              </a:rPr>
              <a:t>از نیم مک فارلند سویه استاندارد باکتری کشت وجهت واکنش های شیمیایی و معرف ها استفاده میشود.</a:t>
            </a:r>
          </a:p>
          <a:p>
            <a:pPr algn="just">
              <a:buNone/>
            </a:pPr>
            <a:r>
              <a:rPr lang="fa-IR" b="1" dirty="0" smtClean="0">
                <a:solidFill>
                  <a:srgbClr val="005426"/>
                </a:solidFill>
                <a:sym typeface="Symbol"/>
              </a:rPr>
              <a:t>*کنترل کیفی رنگ آمیزی گرم (دستورالعمل </a:t>
            </a:r>
            <a:r>
              <a:rPr lang="en-US" b="1" dirty="0" smtClean="0">
                <a:solidFill>
                  <a:srgbClr val="005426"/>
                </a:solidFill>
                <a:sym typeface="Symbol"/>
              </a:rPr>
              <a:t> (M-12</a:t>
            </a:r>
            <a:r>
              <a:rPr lang="fa-IR" b="1" dirty="0" smtClean="0">
                <a:solidFill>
                  <a:srgbClr val="005426"/>
                </a:solidFill>
                <a:sym typeface="Symbol"/>
              </a:rPr>
              <a:t>با مخلوطی از سویه های استاندارد </a:t>
            </a:r>
            <a:r>
              <a:rPr lang="fa-IR" b="1" u="sng" dirty="0" smtClean="0">
                <a:solidFill>
                  <a:srgbClr val="005426"/>
                </a:solidFill>
                <a:sym typeface="Symbol"/>
              </a:rPr>
              <a:t>اشریشیا کلی واستافیلوکوک آرئوس</a:t>
            </a:r>
            <a:r>
              <a:rPr lang="fa-IR" b="1" dirty="0" smtClean="0">
                <a:solidFill>
                  <a:srgbClr val="005426"/>
                </a:solidFill>
                <a:sym typeface="Symbol"/>
              </a:rPr>
              <a:t> برای بررسی رنگ پذیری باکتریهای گرم منفی و گرم مثبت  </a:t>
            </a:r>
          </a:p>
          <a:p>
            <a:pPr algn="just">
              <a:buNone/>
            </a:pPr>
            <a:r>
              <a:rPr lang="fa-IR" b="1" dirty="0" smtClean="0">
                <a:solidFill>
                  <a:srgbClr val="0070C0"/>
                </a:solidFill>
              </a:rPr>
              <a:t>*در صورت استفاده از رنگ آمیزی زیل نلسون </a:t>
            </a:r>
            <a:r>
              <a:rPr lang="en-US" b="1" dirty="0" smtClean="0">
                <a:solidFill>
                  <a:srgbClr val="0070C0"/>
                </a:solidFill>
              </a:rPr>
              <a:t>، </a:t>
            </a:r>
            <a:r>
              <a:rPr lang="fa-IR" b="1" dirty="0" smtClean="0">
                <a:solidFill>
                  <a:srgbClr val="0070C0"/>
                </a:solidFill>
              </a:rPr>
              <a:t>هنگام رنگ آمیزی از کنترل مثبت تهیه شده از واکسن</a:t>
            </a:r>
            <a:r>
              <a:rPr lang="en-US" b="1" dirty="0" smtClean="0">
                <a:solidFill>
                  <a:srgbClr val="0070C0"/>
                </a:solidFill>
              </a:rPr>
              <a:t> BCG </a:t>
            </a:r>
            <a:r>
              <a:rPr lang="fa-IR" b="1" dirty="0" smtClean="0">
                <a:solidFill>
                  <a:srgbClr val="0070C0"/>
                </a:solidFill>
              </a:rPr>
              <a:t>استفاده شود. </a:t>
            </a:r>
            <a:endParaRPr lang="fa-IR" b="1" dirty="0" smtClean="0">
              <a:solidFill>
                <a:srgbClr val="005426"/>
              </a:solidFill>
              <a:sym typeface="Symbol"/>
            </a:endParaRPr>
          </a:p>
          <a:p>
            <a:pPr algn="just">
              <a:buNone/>
            </a:pPr>
            <a:r>
              <a:rPr lang="fa-IR" b="1" dirty="0" smtClean="0">
                <a:solidFill>
                  <a:srgbClr val="002060"/>
                </a:solidFill>
                <a:sym typeface="Symbol"/>
              </a:rPr>
              <a:t>*کنترل کیفی دیسک های آنتی بیوگرام مطابق با جدول </a:t>
            </a:r>
            <a:r>
              <a:rPr lang="en-US" b="1" dirty="0" smtClean="0">
                <a:solidFill>
                  <a:srgbClr val="002060"/>
                </a:solidFill>
                <a:sym typeface="Symbol"/>
              </a:rPr>
              <a:t>2017</a:t>
            </a:r>
            <a:r>
              <a:rPr lang="fa-IR" b="1" dirty="0" smtClean="0">
                <a:solidFill>
                  <a:srgbClr val="002060"/>
                </a:solidFill>
                <a:sym typeface="Symbol"/>
              </a:rPr>
              <a:t> </a:t>
            </a:r>
            <a:r>
              <a:rPr lang="en-US" b="1" dirty="0" smtClean="0">
                <a:solidFill>
                  <a:srgbClr val="002060"/>
                </a:solidFill>
                <a:sym typeface="Symbol"/>
              </a:rPr>
              <a:t>CSLI</a:t>
            </a:r>
            <a:endParaRPr lang="fa-IR" b="1" dirty="0" smtClean="0">
              <a:solidFill>
                <a:srgbClr val="002060"/>
              </a:solidFill>
              <a:sym typeface="Symbo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pp\nm6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Title 1"/>
          <p:cNvSpPr>
            <a:spLocks noGrp="1"/>
          </p:cNvSpPr>
          <p:nvPr>
            <p:ph type="title"/>
          </p:nvPr>
        </p:nvSpPr>
        <p:spPr>
          <a:xfrm>
            <a:off x="457200" y="357166"/>
            <a:ext cx="8229600" cy="785818"/>
          </a:xfrm>
        </p:spPr>
        <p:txBody>
          <a:bodyPr>
            <a:normAutofit/>
          </a:bodyPr>
          <a:lstStyle/>
          <a:p>
            <a:r>
              <a:rPr lang="fa-IR" sz="4000" b="1" dirty="0" smtClean="0">
                <a:solidFill>
                  <a:srgbClr val="7030A0"/>
                </a:solidFill>
              </a:rPr>
              <a:t>رنگ ها /معرف ها/آنتی سرم ها و...</a:t>
            </a:r>
            <a:endParaRPr lang="fa-IR" sz="4000" b="1" dirty="0">
              <a:solidFill>
                <a:srgbClr val="7030A0"/>
              </a:solidFill>
            </a:endParaRPr>
          </a:p>
        </p:txBody>
      </p:sp>
      <p:sp>
        <p:nvSpPr>
          <p:cNvPr id="3" name="Content Placeholder 2"/>
          <p:cNvSpPr>
            <a:spLocks noGrp="1"/>
          </p:cNvSpPr>
          <p:nvPr>
            <p:ph idx="1"/>
          </p:nvPr>
        </p:nvSpPr>
        <p:spPr>
          <a:xfrm>
            <a:off x="214282" y="1428736"/>
            <a:ext cx="8643998" cy="5143536"/>
          </a:xfrm>
        </p:spPr>
        <p:txBody>
          <a:bodyPr>
            <a:normAutofit/>
          </a:bodyPr>
          <a:lstStyle/>
          <a:p>
            <a:pPr algn="just">
              <a:buNone/>
            </a:pPr>
            <a:r>
              <a:rPr lang="fa-IR" b="1" dirty="0" smtClean="0">
                <a:solidFill>
                  <a:srgbClr val="FF0000"/>
                </a:solidFill>
              </a:rPr>
              <a:t>* </a:t>
            </a:r>
            <a:r>
              <a:rPr lang="fa-IR" sz="2800" b="1" dirty="0" smtClean="0">
                <a:solidFill>
                  <a:srgbClr val="FF0000"/>
                </a:solidFill>
              </a:rPr>
              <a:t>کلیه محیط های کشت، دیسک های تشخیصی ، دیسک های آنتی بیوتیکی ، معرف ها، آنتی سرم ها بعد از تاریخ انقضاء باید دور ریخته شوند.</a:t>
            </a:r>
          </a:p>
          <a:p>
            <a:pPr algn="just">
              <a:buNone/>
            </a:pPr>
            <a:r>
              <a:rPr lang="fa-IR" sz="2800" b="1" dirty="0" smtClean="0">
                <a:solidFill>
                  <a:srgbClr val="005426"/>
                </a:solidFill>
              </a:rPr>
              <a:t>* اگر معرف ها، آنتی سرم ها و محیط های کشت تاریخ گذشته، به طور مستمر کنترل کیفی شوند و نتایج قابل قبولی داشته باشند، قابل استفاده میباشند.</a:t>
            </a:r>
          </a:p>
          <a:p>
            <a:pPr algn="just">
              <a:buNone/>
            </a:pPr>
            <a:r>
              <a:rPr lang="fa-IR" sz="2800" b="1" dirty="0" smtClean="0">
                <a:solidFill>
                  <a:srgbClr val="FF0000"/>
                </a:solidFill>
              </a:rPr>
              <a:t>* نکته مهم : </a:t>
            </a:r>
            <a:r>
              <a:rPr lang="fa-IR" sz="2800" b="1" dirty="0" smtClean="0"/>
              <a:t>محیط مولر هینتون آگار، دیسک های آنتی بیوتیکی ودیسک های تشخیصی تاریخ گذشته به هیچ عنوان قابل استفاده نمی باشند</a:t>
            </a:r>
            <a:r>
              <a:rPr lang="fa-IR" b="1" dirty="0" smtClean="0"/>
              <a:t>.</a:t>
            </a:r>
            <a:endParaRPr lang="fa-I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nm60.jpg"/>
          <p:cNvPicPr>
            <a:picLocks noChangeAspect="1" noChangeArrowheads="1"/>
          </p:cNvPicPr>
          <p:nvPr/>
        </p:nvPicPr>
        <p:blipFill>
          <a:blip r:embed="rId2" cstate="print"/>
          <a:srcRect/>
          <a:stretch>
            <a:fillRect/>
          </a:stretch>
        </p:blipFill>
        <p:spPr bwMode="auto">
          <a:xfrm>
            <a:off x="0" y="0"/>
            <a:ext cx="9143999" cy="7072290"/>
          </a:xfrm>
          <a:prstGeom prst="rect">
            <a:avLst/>
          </a:prstGeom>
          <a:noFill/>
        </p:spPr>
      </p:pic>
      <p:sp>
        <p:nvSpPr>
          <p:cNvPr id="2" name="Title 1"/>
          <p:cNvSpPr>
            <a:spLocks noGrp="1"/>
          </p:cNvSpPr>
          <p:nvPr>
            <p:ph type="title"/>
          </p:nvPr>
        </p:nvSpPr>
        <p:spPr>
          <a:xfrm>
            <a:off x="285720" y="274638"/>
            <a:ext cx="8401080" cy="1143000"/>
          </a:xfrm>
        </p:spPr>
        <p:txBody>
          <a:bodyPr>
            <a:normAutofit/>
          </a:bodyPr>
          <a:lstStyle/>
          <a:p>
            <a:r>
              <a:rPr lang="fa-IR" sz="4000" b="1" dirty="0" smtClean="0">
                <a:solidFill>
                  <a:srgbClr val="7030A0"/>
                </a:solidFill>
              </a:rPr>
              <a:t>اندیکاتورهای شیمیایی و بیولوژیک</a:t>
            </a:r>
            <a:endParaRPr lang="fa-IR" sz="4000" b="1" dirty="0">
              <a:solidFill>
                <a:srgbClr val="7030A0"/>
              </a:solidFill>
            </a:endParaRPr>
          </a:p>
        </p:txBody>
      </p:sp>
      <p:sp>
        <p:nvSpPr>
          <p:cNvPr id="3" name="Content Placeholder 2"/>
          <p:cNvSpPr>
            <a:spLocks noGrp="1"/>
          </p:cNvSpPr>
          <p:nvPr>
            <p:ph idx="1"/>
          </p:nvPr>
        </p:nvSpPr>
        <p:spPr>
          <a:xfrm>
            <a:off x="285720" y="1600200"/>
            <a:ext cx="8572560" cy="5114948"/>
          </a:xfrm>
        </p:spPr>
        <p:txBody>
          <a:bodyPr>
            <a:normAutofit fontScale="92500" lnSpcReduction="10000"/>
          </a:bodyPr>
          <a:lstStyle/>
          <a:p>
            <a:pPr algn="just">
              <a:buNone/>
            </a:pPr>
            <a:r>
              <a:rPr lang="fa-IR" dirty="0" smtClean="0"/>
              <a:t>*</a:t>
            </a:r>
            <a:r>
              <a:rPr lang="fa-IR" b="1" dirty="0" smtClean="0"/>
              <a:t>استفاده از اندیکاتورهای شیمیایی از کلاس </a:t>
            </a:r>
            <a:r>
              <a:rPr lang="en-US" b="1" dirty="0" smtClean="0"/>
              <a:t>6</a:t>
            </a:r>
            <a:r>
              <a:rPr lang="fa-IR" b="1" dirty="0" smtClean="0"/>
              <a:t> (</a:t>
            </a:r>
            <a:r>
              <a:rPr lang="en-US" b="1" dirty="0" smtClean="0"/>
              <a:t>TST</a:t>
            </a:r>
            <a:r>
              <a:rPr lang="fa-IR" b="1" dirty="0" smtClean="0"/>
              <a:t>)</a:t>
            </a:r>
            <a:r>
              <a:rPr lang="en-US" b="1" dirty="0" smtClean="0"/>
              <a:t> </a:t>
            </a:r>
            <a:r>
              <a:rPr lang="fa-IR" b="1" dirty="0" smtClean="0"/>
              <a:t>برای پایش مستمراتوکلاو(بررسی سه عامل بخار، دما و زمان)</a:t>
            </a:r>
          </a:p>
          <a:p>
            <a:pPr algn="just">
              <a:buNone/>
            </a:pPr>
            <a:r>
              <a:rPr lang="fa-IR" b="1" dirty="0" smtClean="0"/>
              <a:t>* استفاده از اندیکاتورهای بیولوژیک:</a:t>
            </a:r>
            <a:endParaRPr lang="en-US" b="1" i="1" dirty="0" smtClean="0"/>
          </a:p>
          <a:p>
            <a:pPr algn="l">
              <a:buNone/>
            </a:pPr>
            <a:r>
              <a:rPr lang="en-US" b="1" i="1" dirty="0" smtClean="0"/>
              <a:t> </a:t>
            </a:r>
            <a:r>
              <a:rPr lang="en-US" b="1" i="1" u="sng" dirty="0" err="1" smtClean="0">
                <a:solidFill>
                  <a:srgbClr val="FF0000"/>
                </a:solidFill>
                <a:cs typeface="+mj-cs"/>
              </a:rPr>
              <a:t>Geobacillus</a:t>
            </a:r>
            <a:r>
              <a:rPr lang="en-US" b="1" i="1" u="sng" dirty="0" smtClean="0">
                <a:solidFill>
                  <a:srgbClr val="FF0000"/>
                </a:solidFill>
                <a:cs typeface="+mj-cs"/>
              </a:rPr>
              <a:t> </a:t>
            </a:r>
            <a:r>
              <a:rPr lang="en-US" b="1" i="1" u="sng" dirty="0" err="1" smtClean="0">
                <a:solidFill>
                  <a:srgbClr val="FF0000"/>
                </a:solidFill>
                <a:cs typeface="+mj-cs"/>
              </a:rPr>
              <a:t>Stearothermophilus</a:t>
            </a:r>
            <a:r>
              <a:rPr lang="en-US" b="1" i="1" u="sng" dirty="0" smtClean="0">
                <a:solidFill>
                  <a:srgbClr val="FF0000"/>
                </a:solidFill>
                <a:cs typeface="+mj-cs"/>
              </a:rPr>
              <a:t> ATCC 7953</a:t>
            </a:r>
          </a:p>
          <a:p>
            <a:pPr algn="just">
              <a:buNone/>
            </a:pPr>
            <a:r>
              <a:rPr lang="fa-IR" b="1" dirty="0" smtClean="0"/>
              <a:t>متناسب با بار کاری اتوکلاو برای ارزیابی صحت عملکرد دستگاه و اعتباربخشی آن توصیه میشود.</a:t>
            </a:r>
          </a:p>
          <a:p>
            <a:pPr algn="just">
              <a:buNone/>
            </a:pPr>
            <a:r>
              <a:rPr lang="fa-IR" b="1" dirty="0" smtClean="0">
                <a:solidFill>
                  <a:srgbClr val="7030A0"/>
                </a:solidFill>
              </a:rPr>
              <a:t>نکته: </a:t>
            </a:r>
            <a:r>
              <a:rPr lang="fa-IR" b="1" dirty="0" smtClean="0"/>
              <a:t>بعد از اتوکلاو ویال بیولوژیک حتما باید شکسته وبه مدت 72-24 ساعت در انکوباتور56 درجه سانتی گراد قرار بگیرد.</a:t>
            </a:r>
          </a:p>
          <a:p>
            <a:pPr algn="just">
              <a:buNone/>
            </a:pPr>
            <a:r>
              <a:rPr lang="fa-IR" b="1" dirty="0" smtClean="0">
                <a:solidFill>
                  <a:srgbClr val="7030A0"/>
                </a:solidFill>
              </a:rPr>
              <a:t> * تغییررنگ ویال اعلام شده توسط شرکت سازنده ،نشانگر رشد باکتریایی و تغییر </a:t>
            </a:r>
            <a:r>
              <a:rPr lang="en-US" b="1" dirty="0" smtClean="0">
                <a:solidFill>
                  <a:srgbClr val="7030A0"/>
                </a:solidFill>
              </a:rPr>
              <a:t> pH</a:t>
            </a:r>
            <a:r>
              <a:rPr lang="fa-IR" b="1" dirty="0" smtClean="0">
                <a:solidFill>
                  <a:srgbClr val="7030A0"/>
                </a:solidFill>
              </a:rPr>
              <a:t>محیط کشت وعدم صحت عملکرد دستگاه  است.</a:t>
            </a:r>
            <a:r>
              <a:rPr lang="fa-IR" b="1" u="sng" dirty="0" smtClean="0">
                <a:solidFill>
                  <a:srgbClr val="7030A0"/>
                </a:solidFill>
              </a:rPr>
              <a:t>استفاده از کنترل مثبت الزامی است</a:t>
            </a:r>
            <a:r>
              <a:rPr lang="fa-IR" b="1" dirty="0" smtClean="0">
                <a:solidFill>
                  <a:srgbClr val="7030A0"/>
                </a:solidFill>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nm60.jpg"/>
          <p:cNvPicPr>
            <a:picLocks noChangeAspect="1" noChangeArrowheads="1"/>
          </p:cNvPicPr>
          <p:nvPr/>
        </p:nvPicPr>
        <p:blipFill>
          <a:blip r:embed="rId2" cstate="print"/>
          <a:srcRect/>
          <a:stretch>
            <a:fillRect/>
          </a:stretch>
        </p:blipFill>
        <p:spPr bwMode="auto">
          <a:xfrm>
            <a:off x="0" y="0"/>
            <a:ext cx="9143999" cy="7072290"/>
          </a:xfrm>
          <a:prstGeom prst="rect">
            <a:avLst/>
          </a:prstGeom>
          <a:noFill/>
        </p:spPr>
      </p:pic>
      <p:sp>
        <p:nvSpPr>
          <p:cNvPr id="2" name="Title 1"/>
          <p:cNvSpPr>
            <a:spLocks noGrp="1"/>
          </p:cNvSpPr>
          <p:nvPr>
            <p:ph type="title"/>
          </p:nvPr>
        </p:nvSpPr>
        <p:spPr/>
        <p:txBody>
          <a:bodyPr/>
          <a:lstStyle/>
          <a:p>
            <a:r>
              <a:rPr lang="fa-IR" b="1" dirty="0" smtClean="0">
                <a:solidFill>
                  <a:srgbClr val="00B050"/>
                </a:solidFill>
              </a:rPr>
              <a:t>تفسیر قطر هاله عدم رشد</a:t>
            </a:r>
            <a:endParaRPr lang="fa-IR" b="1" dirty="0">
              <a:solidFill>
                <a:srgbClr val="00B050"/>
              </a:solidFill>
            </a:endParaRPr>
          </a:p>
        </p:txBody>
      </p:sp>
      <p:sp>
        <p:nvSpPr>
          <p:cNvPr id="3" name="Content Placeholder 2"/>
          <p:cNvSpPr>
            <a:spLocks noGrp="1"/>
          </p:cNvSpPr>
          <p:nvPr>
            <p:ph idx="1"/>
          </p:nvPr>
        </p:nvSpPr>
        <p:spPr>
          <a:xfrm>
            <a:off x="214282" y="1357298"/>
            <a:ext cx="8786874" cy="5500702"/>
          </a:xfrm>
        </p:spPr>
        <p:txBody>
          <a:bodyPr>
            <a:normAutofit/>
          </a:bodyPr>
          <a:lstStyle/>
          <a:p>
            <a:pPr algn="just">
              <a:buNone/>
            </a:pPr>
            <a:r>
              <a:rPr lang="fa-IR" sz="3600" b="1" dirty="0" smtClean="0"/>
              <a:t>*</a:t>
            </a:r>
            <a:r>
              <a:rPr lang="fa-IR" b="1" dirty="0" smtClean="0"/>
              <a:t>استفاده از جداول معیار تفسیر قطر هاله عدم رشد بر اساس</a:t>
            </a:r>
          </a:p>
          <a:p>
            <a:pPr>
              <a:buNone/>
            </a:pPr>
            <a:r>
              <a:rPr lang="fa-IR" b="1" dirty="0" smtClean="0">
                <a:solidFill>
                  <a:srgbClr val="FF0000"/>
                </a:solidFill>
              </a:rPr>
              <a:t>   "استاندارد </a:t>
            </a:r>
            <a:r>
              <a:rPr lang="en-US" b="1" dirty="0" smtClean="0">
                <a:solidFill>
                  <a:srgbClr val="FF0000"/>
                </a:solidFill>
              </a:rPr>
              <a:t> CLSI M100 </a:t>
            </a:r>
            <a:r>
              <a:rPr lang="fa-IR" b="1" dirty="0" smtClean="0">
                <a:solidFill>
                  <a:srgbClr val="FF0000"/>
                </a:solidFill>
              </a:rPr>
              <a:t>ویرایش سال </a:t>
            </a:r>
            <a:r>
              <a:rPr lang="en-US" b="1" dirty="0" smtClean="0">
                <a:solidFill>
                  <a:srgbClr val="FF0000"/>
                </a:solidFill>
              </a:rPr>
              <a:t>2016</a:t>
            </a:r>
            <a:r>
              <a:rPr lang="fa-IR" b="1" dirty="0" smtClean="0">
                <a:solidFill>
                  <a:srgbClr val="FF0000"/>
                </a:solidFill>
              </a:rPr>
              <a:t> و پس از آن "</a:t>
            </a:r>
          </a:p>
          <a:p>
            <a:pPr algn="just">
              <a:buNone/>
            </a:pPr>
            <a:r>
              <a:rPr lang="fa-IR" b="1" dirty="0" smtClean="0"/>
              <a:t>*استفاده از راهنمای انتخاب تعداد و انواع دیسک های آنتی بیوتیکی لازم و مناسب (پانل آنتی بیوتیکی) برای هر ارگانیسم خاص با توجه به محل عفونت و نوع نمونه</a:t>
            </a:r>
          </a:p>
          <a:p>
            <a:pPr algn="just">
              <a:buNone/>
            </a:pPr>
            <a:r>
              <a:rPr lang="fa-IR" b="1" dirty="0" smtClean="0">
                <a:solidFill>
                  <a:srgbClr val="800080"/>
                </a:solidFill>
              </a:rPr>
              <a:t>*استفاده از محیط مولر هینتون آگار + </a:t>
            </a:r>
            <a:r>
              <a:rPr lang="en-US" b="1" dirty="0" smtClean="0">
                <a:solidFill>
                  <a:srgbClr val="800080"/>
                </a:solidFill>
              </a:rPr>
              <a:t>5</a:t>
            </a:r>
            <a:r>
              <a:rPr lang="fa-IR" b="1" dirty="0" smtClean="0">
                <a:solidFill>
                  <a:srgbClr val="800080"/>
                </a:solidFill>
              </a:rPr>
              <a:t> % خون گوسفند برای انجام آزمایش تعیین حساسیت ضد میکروبی استرپتوکک ها خصوصاً استرپتوکک پنومونیه و نیسریا مننژیتیدیس</a:t>
            </a:r>
            <a:endParaRPr lang="fa-IR" b="1" dirty="0">
              <a:solidFill>
                <a:srgbClr val="80008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nm60.jpg"/>
          <p:cNvPicPr>
            <a:picLocks noChangeAspect="1" noChangeArrowheads="1"/>
          </p:cNvPicPr>
          <p:nvPr/>
        </p:nvPicPr>
        <p:blipFill>
          <a:blip r:embed="rId3" cstate="print"/>
          <a:srcRect/>
          <a:stretch>
            <a:fillRect/>
          </a:stretch>
        </p:blipFill>
        <p:spPr bwMode="auto">
          <a:xfrm>
            <a:off x="0" y="0"/>
            <a:ext cx="9143999" cy="7072290"/>
          </a:xfrm>
          <a:prstGeom prst="rect">
            <a:avLst/>
          </a:prstGeom>
          <a:noFill/>
        </p:spPr>
      </p:pic>
      <p:sp>
        <p:nvSpPr>
          <p:cNvPr id="2" name="Title 1"/>
          <p:cNvSpPr>
            <a:spLocks noGrp="1"/>
          </p:cNvSpPr>
          <p:nvPr>
            <p:ph type="title"/>
          </p:nvPr>
        </p:nvSpPr>
        <p:spPr/>
        <p:txBody>
          <a:bodyPr/>
          <a:lstStyle/>
          <a:p>
            <a:r>
              <a:rPr lang="fa-IR" b="1" dirty="0" smtClean="0">
                <a:solidFill>
                  <a:srgbClr val="002060"/>
                </a:solidFill>
              </a:rPr>
              <a:t>گزارش مقاومت های آنتی بیوتیکی</a:t>
            </a:r>
            <a:endParaRPr lang="fa-IR" b="1" dirty="0">
              <a:solidFill>
                <a:srgbClr val="002060"/>
              </a:solidFill>
            </a:endParaRPr>
          </a:p>
        </p:txBody>
      </p:sp>
      <p:sp>
        <p:nvSpPr>
          <p:cNvPr id="3" name="Content Placeholder 2"/>
          <p:cNvSpPr>
            <a:spLocks noGrp="1"/>
          </p:cNvSpPr>
          <p:nvPr>
            <p:ph idx="1"/>
          </p:nvPr>
        </p:nvSpPr>
        <p:spPr>
          <a:xfrm>
            <a:off x="214282" y="1285860"/>
            <a:ext cx="8715436" cy="5572140"/>
          </a:xfrm>
        </p:spPr>
        <p:txBody>
          <a:bodyPr>
            <a:normAutofit fontScale="85000" lnSpcReduction="10000"/>
          </a:bodyPr>
          <a:lstStyle/>
          <a:p>
            <a:pPr>
              <a:buNone/>
            </a:pPr>
            <a:endParaRPr lang="fa-IR" sz="2100" b="1" dirty="0" smtClean="0"/>
          </a:p>
          <a:p>
            <a:pPr>
              <a:buNone/>
            </a:pPr>
            <a:r>
              <a:rPr lang="fa-IR" sz="3300" b="1" dirty="0" smtClean="0">
                <a:solidFill>
                  <a:srgbClr val="002060"/>
                </a:solidFill>
              </a:rPr>
              <a:t>      گزارش </a:t>
            </a:r>
            <a:r>
              <a:rPr lang="fa-IR" b="1" dirty="0" smtClean="0">
                <a:solidFill>
                  <a:srgbClr val="002060"/>
                </a:solidFill>
              </a:rPr>
              <a:t>مقاومت های آنتی بیوتیکی </a:t>
            </a:r>
            <a:r>
              <a:rPr lang="fa-IR" sz="3300" b="1" dirty="0" smtClean="0">
                <a:solidFill>
                  <a:srgbClr val="002060"/>
                </a:solidFill>
              </a:rPr>
              <a:t>در آزمایشگاه میکروب شناسی : </a:t>
            </a:r>
            <a:endParaRPr lang="en-US" sz="3300" b="1" dirty="0" smtClean="0">
              <a:solidFill>
                <a:srgbClr val="002060"/>
              </a:solidFill>
            </a:endParaRPr>
          </a:p>
          <a:p>
            <a:pPr algn="l">
              <a:buNone/>
            </a:pPr>
            <a:r>
              <a:rPr lang="en-US" b="1" dirty="0" smtClean="0">
                <a:solidFill>
                  <a:srgbClr val="FF0000"/>
                </a:solidFill>
                <a:cs typeface="+mj-cs"/>
              </a:rPr>
              <a:t>MDR</a:t>
            </a:r>
            <a:r>
              <a:rPr lang="en-US" b="1" dirty="0" smtClean="0">
                <a:cs typeface="+mj-cs"/>
              </a:rPr>
              <a:t> (Multidrug resistant)</a:t>
            </a:r>
          </a:p>
          <a:p>
            <a:pPr algn="l">
              <a:buNone/>
            </a:pPr>
            <a:r>
              <a:rPr lang="en-US" b="1" dirty="0" smtClean="0">
                <a:solidFill>
                  <a:srgbClr val="FF0000"/>
                </a:solidFill>
                <a:cs typeface="+mj-cs"/>
              </a:rPr>
              <a:t>XDR  </a:t>
            </a:r>
            <a:r>
              <a:rPr lang="en-US" b="1" dirty="0" smtClean="0">
                <a:cs typeface="+mj-cs"/>
              </a:rPr>
              <a:t>( Extensively drug resistant )</a:t>
            </a:r>
          </a:p>
          <a:p>
            <a:pPr algn="l">
              <a:buNone/>
            </a:pPr>
            <a:r>
              <a:rPr lang="en-US" b="1" dirty="0" smtClean="0">
                <a:solidFill>
                  <a:srgbClr val="FF0000"/>
                </a:solidFill>
                <a:cs typeface="+mj-cs"/>
              </a:rPr>
              <a:t>PDR</a:t>
            </a:r>
            <a:r>
              <a:rPr lang="en-US" b="1" dirty="0" smtClean="0">
                <a:cs typeface="+mj-cs"/>
              </a:rPr>
              <a:t>  ( </a:t>
            </a:r>
            <a:r>
              <a:rPr lang="en-US" b="1" dirty="0" err="1" smtClean="0">
                <a:cs typeface="+mj-cs"/>
              </a:rPr>
              <a:t>Pandrug</a:t>
            </a:r>
            <a:r>
              <a:rPr lang="en-US" b="1" dirty="0" smtClean="0">
                <a:cs typeface="+mj-cs"/>
              </a:rPr>
              <a:t> resistant ) </a:t>
            </a:r>
          </a:p>
          <a:p>
            <a:pPr>
              <a:buNone/>
            </a:pPr>
            <a:r>
              <a:rPr lang="fa-IR" dirty="0" smtClean="0"/>
              <a:t>*</a:t>
            </a:r>
            <a:r>
              <a:rPr lang="fa-IR" b="1" dirty="0" smtClean="0"/>
              <a:t>گزارش استاف آرئوس مقاوم به متی سیلین </a:t>
            </a:r>
          </a:p>
          <a:p>
            <a:pPr>
              <a:buNone/>
            </a:pPr>
            <a:r>
              <a:rPr lang="fa-IR" b="1" dirty="0" smtClean="0"/>
              <a:t>* گزارش انتروکک مقاوم به وانکومایسین</a:t>
            </a:r>
          </a:p>
          <a:p>
            <a:pPr>
              <a:buNone/>
            </a:pPr>
            <a:r>
              <a:rPr lang="fa-IR" b="1" dirty="0" smtClean="0"/>
              <a:t>* گزارش انتروباکتریاسه مقاوم به کارباپنم وبتالاکتاماز وسیع الطیف </a:t>
            </a:r>
            <a:r>
              <a:rPr lang="en-US" b="1" dirty="0" smtClean="0"/>
              <a:t>ESBL)</a:t>
            </a:r>
            <a:r>
              <a:rPr lang="fa-IR" b="1" dirty="0" smtClean="0"/>
              <a:t>)</a:t>
            </a:r>
          </a:p>
          <a:p>
            <a:pPr>
              <a:buNone/>
            </a:pPr>
            <a:r>
              <a:rPr lang="fa-IR" b="1" dirty="0" smtClean="0">
                <a:solidFill>
                  <a:srgbClr val="800080"/>
                </a:solidFill>
                <a:cs typeface="+mj-cs"/>
              </a:rPr>
              <a:t>نکته:گزارش مقاومت های </a:t>
            </a:r>
            <a:r>
              <a:rPr lang="en-US" b="1" dirty="0" smtClean="0">
                <a:solidFill>
                  <a:srgbClr val="800080"/>
                </a:solidFill>
              </a:rPr>
              <a:t>MDR</a:t>
            </a:r>
            <a:r>
              <a:rPr lang="fa-IR" b="1" dirty="0" smtClean="0">
                <a:solidFill>
                  <a:srgbClr val="800080"/>
                </a:solidFill>
              </a:rPr>
              <a:t>،</a:t>
            </a:r>
            <a:r>
              <a:rPr lang="en-US" b="1" dirty="0" smtClean="0">
                <a:solidFill>
                  <a:srgbClr val="800080"/>
                </a:solidFill>
              </a:rPr>
              <a:t> XDR </a:t>
            </a:r>
            <a:r>
              <a:rPr lang="fa-IR" b="1" dirty="0" smtClean="0">
                <a:solidFill>
                  <a:srgbClr val="800080"/>
                </a:solidFill>
              </a:rPr>
              <a:t>،</a:t>
            </a:r>
            <a:r>
              <a:rPr lang="en-US" b="1" dirty="0" smtClean="0">
                <a:solidFill>
                  <a:srgbClr val="800080"/>
                </a:solidFill>
              </a:rPr>
              <a:t> PDR </a:t>
            </a:r>
            <a:r>
              <a:rPr lang="fa-IR" b="1" dirty="0" smtClean="0">
                <a:solidFill>
                  <a:srgbClr val="800080"/>
                </a:solidFill>
                <a:cs typeface="+mj-cs"/>
              </a:rPr>
              <a:t>جزء موارد بحرانی محسوب میشود و باید بصورت </a:t>
            </a:r>
            <a:r>
              <a:rPr lang="en-US" b="1" dirty="0" smtClean="0">
                <a:solidFill>
                  <a:srgbClr val="800080"/>
                </a:solidFill>
                <a:cs typeface="+mj-cs"/>
              </a:rPr>
              <a:t> Hot Line</a:t>
            </a:r>
            <a:r>
              <a:rPr lang="fa-IR" b="1" dirty="0" smtClean="0">
                <a:solidFill>
                  <a:srgbClr val="800080"/>
                </a:solidFill>
                <a:cs typeface="+mj-cs"/>
              </a:rPr>
              <a:t>و شفاهی به بخش و پزشک اطلاع داده شود و </a:t>
            </a:r>
            <a:r>
              <a:rPr lang="fa-IR" b="1" u="sng" dirty="0" smtClean="0">
                <a:solidFill>
                  <a:srgbClr val="800080"/>
                </a:solidFill>
                <a:cs typeface="+mj-cs"/>
              </a:rPr>
              <a:t>جزئیات روند اطلاع رسانی ثبت گردد.</a:t>
            </a:r>
          </a:p>
          <a:p>
            <a:pPr>
              <a:buNone/>
            </a:pPr>
            <a:r>
              <a:rPr lang="en-US" dirty="0" smtClean="0">
                <a:solidFill>
                  <a:srgbClr val="C00000"/>
                </a:solidFill>
              </a:rPr>
              <a:t> </a:t>
            </a:r>
            <a:endParaRPr lang="fa-IR"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lum contrast="-31000"/>
          </a:blip>
          <a:srcRect/>
          <a:stretch>
            <a:fillRect/>
          </a:stretch>
        </p:blipFill>
        <p:spPr bwMode="auto">
          <a:xfrm>
            <a:off x="1" y="0"/>
            <a:ext cx="9144000" cy="6857999"/>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fa-IR" b="1" dirty="0" smtClean="0">
                <a:solidFill>
                  <a:srgbClr val="FFFF00"/>
                </a:solidFill>
              </a:rPr>
              <a:t>دستورالعمل های جدید میکروبشناسی</a:t>
            </a:r>
            <a:endParaRPr lang="fa-IR" b="1" dirty="0">
              <a:solidFill>
                <a:srgbClr val="FFFF00"/>
              </a:solidFill>
            </a:endParaRPr>
          </a:p>
        </p:txBody>
      </p:sp>
      <p:sp>
        <p:nvSpPr>
          <p:cNvPr id="3" name="Content Placeholder 2"/>
          <p:cNvSpPr>
            <a:spLocks noGrp="1"/>
          </p:cNvSpPr>
          <p:nvPr>
            <p:ph idx="1"/>
          </p:nvPr>
        </p:nvSpPr>
        <p:spPr>
          <a:xfrm>
            <a:off x="285720" y="1428736"/>
            <a:ext cx="8715436" cy="5214974"/>
          </a:xfrm>
        </p:spPr>
        <p:txBody>
          <a:bodyPr>
            <a:normAutofit lnSpcReduction="10000"/>
          </a:bodyPr>
          <a:lstStyle/>
          <a:p>
            <a:pPr>
              <a:buBlip>
                <a:blip r:embed="rId3"/>
              </a:buBlip>
            </a:pPr>
            <a:r>
              <a:rPr lang="fa-IR" sz="4000" b="1" dirty="0" smtClean="0">
                <a:solidFill>
                  <a:srgbClr val="FFFF00"/>
                </a:solidFill>
              </a:rPr>
              <a:t>الزامات:</a:t>
            </a:r>
          </a:p>
          <a:p>
            <a:pPr>
              <a:buBlip>
                <a:blip r:embed="rId4"/>
              </a:buBlip>
            </a:pPr>
            <a:r>
              <a:rPr lang="fa-IR" b="1" dirty="0" smtClean="0">
                <a:solidFill>
                  <a:srgbClr val="002060"/>
                </a:solidFill>
              </a:rPr>
              <a:t>وجود نسخ کاغذی و الکترونیکی دستورالعمل های جدید وزارتخانه در آزمایشگاه میکروبشناسی</a:t>
            </a:r>
          </a:p>
          <a:p>
            <a:pPr>
              <a:buBlip>
                <a:blip r:embed="rId4"/>
              </a:buBlip>
            </a:pPr>
            <a:r>
              <a:rPr lang="fa-IR" b="1" dirty="0" smtClean="0">
                <a:solidFill>
                  <a:srgbClr val="FFC000"/>
                </a:solidFill>
              </a:rPr>
              <a:t>آگاهی پرسنل آزمایشگاه میکروبشناسی از دستورالعمل های جدید و اجرایی نمودن آنها </a:t>
            </a:r>
          </a:p>
          <a:p>
            <a:pPr>
              <a:buBlip>
                <a:blip r:embed="rId4"/>
              </a:buBlip>
            </a:pPr>
            <a:r>
              <a:rPr lang="fa-IR" b="1" dirty="0" smtClean="0">
                <a:solidFill>
                  <a:srgbClr val="FF5050"/>
                </a:solidFill>
              </a:rPr>
              <a:t>وجود مستندات و سوابق دال براجرایی شدن دستورالعمل های وزارتخانه در آزمایشگاه میکروبشناسی </a:t>
            </a:r>
          </a:p>
          <a:p>
            <a:pPr>
              <a:buBlip>
                <a:blip r:embed="rId4"/>
              </a:buBlip>
            </a:pPr>
            <a:r>
              <a:rPr lang="fa-IR" b="1" dirty="0" smtClean="0">
                <a:solidFill>
                  <a:srgbClr val="002060"/>
                </a:solidFill>
              </a:rPr>
              <a:t>وجود مستندات و سوابق کنترل کیفی داخلی و خارجی در بخش میکروبشناسی</a:t>
            </a:r>
          </a:p>
          <a:p>
            <a:pPr>
              <a:buBlip>
                <a:blip r:embed="rId4"/>
              </a:buBlip>
            </a:pPr>
            <a:r>
              <a:rPr lang="fa-IR" b="1" dirty="0" smtClean="0">
                <a:solidFill>
                  <a:srgbClr val="00B050"/>
                </a:solidFill>
              </a:rPr>
              <a:t>وموارد مهم دیگر</a:t>
            </a:r>
            <a:endParaRPr lang="fa-IR" b="1" dirty="0">
              <a:solidFill>
                <a:srgbClr val="00B05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fa-IR" b="1" dirty="0" smtClean="0">
                <a:solidFill>
                  <a:srgbClr val="00B050"/>
                </a:solidFill>
              </a:rPr>
              <a:t>برنامه های کنترل کیفی داخلی وخارجی</a:t>
            </a:r>
            <a:endParaRPr lang="fa-IR" b="1" dirty="0">
              <a:solidFill>
                <a:srgbClr val="00B050"/>
              </a:solidFill>
            </a:endParaRPr>
          </a:p>
        </p:txBody>
      </p:sp>
      <p:sp>
        <p:nvSpPr>
          <p:cNvPr id="3" name="Content Placeholder 2"/>
          <p:cNvSpPr>
            <a:spLocks noGrp="1"/>
          </p:cNvSpPr>
          <p:nvPr>
            <p:ph idx="1"/>
          </p:nvPr>
        </p:nvSpPr>
        <p:spPr>
          <a:xfrm>
            <a:off x="142844" y="1428736"/>
            <a:ext cx="8786874" cy="5072098"/>
          </a:xfrm>
        </p:spPr>
        <p:txBody>
          <a:bodyPr>
            <a:normAutofit/>
          </a:bodyPr>
          <a:lstStyle/>
          <a:p>
            <a:pPr>
              <a:buNone/>
            </a:pPr>
            <a:r>
              <a:rPr lang="fa-IR" sz="3600" dirty="0" smtClean="0">
                <a:solidFill>
                  <a:srgbClr val="002060"/>
                </a:solidFill>
              </a:rPr>
              <a:t>*</a:t>
            </a:r>
            <a:r>
              <a:rPr lang="fa-IR" b="1" dirty="0" smtClean="0">
                <a:solidFill>
                  <a:srgbClr val="002060"/>
                </a:solidFill>
              </a:rPr>
              <a:t>ضرورت اجرای برنامه های تضمین کیفیت داخلی و قرار دادن سوش های مجهول میکروبی بصورت دوره ای دربرنامه کار کارکنان</a:t>
            </a:r>
          </a:p>
          <a:p>
            <a:pPr>
              <a:buNone/>
            </a:pPr>
            <a:r>
              <a:rPr lang="fa-IR" b="1" dirty="0" smtClean="0">
                <a:solidFill>
                  <a:srgbClr val="800080"/>
                </a:solidFill>
              </a:rPr>
              <a:t>*استفاده از نتایج برنامه های کنترل کیفی داخلی و خارجی جهت شناسایی و رفع خطاهای موجود و وجود مستندات دال بر رفع خطاها واقداماتی که در این زمینه انجام شده است. </a:t>
            </a:r>
          </a:p>
          <a:p>
            <a:pPr>
              <a:buNone/>
            </a:pPr>
            <a:r>
              <a:rPr lang="fa-IR" b="1" dirty="0" smtClean="0">
                <a:solidFill>
                  <a:srgbClr val="002060"/>
                </a:solidFill>
              </a:rPr>
              <a:t>*شرکت در برنامه های کنترل کیفی خارجی و ارسال نتایج بدست آمده در زمان مقرر وبایگانی سوابق</a:t>
            </a:r>
          </a:p>
          <a:p>
            <a:pPr>
              <a:buNone/>
            </a:pPr>
            <a:r>
              <a:rPr lang="fa-IR" b="1" dirty="0" smtClean="0">
                <a:solidFill>
                  <a:srgbClr val="002060"/>
                </a:solidFill>
              </a:rPr>
              <a:t> </a:t>
            </a:r>
            <a:endParaRPr lang="fa-IR" b="1"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96908"/>
          </a:xfrm>
        </p:spPr>
        <p:txBody>
          <a:bodyPr/>
          <a:lstStyle/>
          <a:p>
            <a:r>
              <a:rPr lang="fa-IR" b="1" dirty="0" smtClean="0">
                <a:solidFill>
                  <a:srgbClr val="FF0000"/>
                </a:solidFill>
              </a:rPr>
              <a:t>سویه های استاندارد</a:t>
            </a:r>
            <a:endParaRPr lang="fa-IR" b="1" dirty="0">
              <a:solidFill>
                <a:srgbClr val="FF0000"/>
              </a:solidFill>
            </a:endParaRPr>
          </a:p>
        </p:txBody>
      </p:sp>
      <p:sp>
        <p:nvSpPr>
          <p:cNvPr id="3" name="Content Placeholder 2"/>
          <p:cNvSpPr>
            <a:spLocks noGrp="1"/>
          </p:cNvSpPr>
          <p:nvPr>
            <p:ph idx="1"/>
          </p:nvPr>
        </p:nvSpPr>
        <p:spPr>
          <a:xfrm>
            <a:off x="142844" y="928670"/>
            <a:ext cx="8786874" cy="5929330"/>
          </a:xfrm>
        </p:spPr>
        <p:txBody>
          <a:bodyPr>
            <a:normAutofit fontScale="62500" lnSpcReduction="20000"/>
          </a:bodyPr>
          <a:lstStyle/>
          <a:p>
            <a:pPr>
              <a:buNone/>
            </a:pPr>
            <a:r>
              <a:rPr lang="fa-IR" b="1" dirty="0" smtClean="0">
                <a:solidFill>
                  <a:srgbClr val="7030A0"/>
                </a:solidFill>
              </a:rPr>
              <a:t>ضرورت استفاده از سه سویه استاندارد در آزمایشگاه:</a:t>
            </a:r>
          </a:p>
          <a:p>
            <a:pPr>
              <a:buNone/>
            </a:pPr>
            <a:r>
              <a:rPr lang="fa-IR" sz="3800" b="1" dirty="0" smtClean="0"/>
              <a:t>سويه هاي کنترل کيفي پيشنهادي توسط </a:t>
            </a:r>
            <a:r>
              <a:rPr lang="en-US" sz="3800" b="1" dirty="0" smtClean="0"/>
              <a:t>CLSI </a:t>
            </a:r>
            <a:r>
              <a:rPr lang="fa-IR" sz="3800" b="1" dirty="0" smtClean="0"/>
              <a:t>عبارتند از: </a:t>
            </a:r>
          </a:p>
          <a:p>
            <a:pPr algn="l">
              <a:buNone/>
            </a:pPr>
            <a:r>
              <a:rPr lang="en-US" sz="4500" b="1" i="1" u="sng" dirty="0" err="1" smtClean="0"/>
              <a:t>Enterococcus</a:t>
            </a:r>
            <a:r>
              <a:rPr lang="en-US" sz="4500" b="1" i="1" u="sng" dirty="0" smtClean="0"/>
              <a:t> </a:t>
            </a:r>
            <a:r>
              <a:rPr lang="en-US" sz="4500" b="1" i="1" u="sng" dirty="0" err="1" smtClean="0"/>
              <a:t>faecalis</a:t>
            </a:r>
            <a:r>
              <a:rPr lang="en-US" sz="4500" b="1" i="1" u="sng" dirty="0" smtClean="0"/>
              <a:t> ATCC 29212</a:t>
            </a:r>
          </a:p>
          <a:p>
            <a:pPr algn="l">
              <a:buNone/>
            </a:pPr>
            <a:r>
              <a:rPr lang="en-US" sz="4500" b="1" i="1" u="sng" dirty="0" smtClean="0">
                <a:solidFill>
                  <a:srgbClr val="FF0000"/>
                </a:solidFill>
              </a:rPr>
              <a:t>Escherichia coli ATCC 25922</a:t>
            </a:r>
          </a:p>
          <a:p>
            <a:pPr algn="l">
              <a:buNone/>
            </a:pPr>
            <a:r>
              <a:rPr lang="fa-IR" sz="4500" b="1" i="1" dirty="0" smtClean="0">
                <a:solidFill>
                  <a:srgbClr val="0070C0"/>
                </a:solidFill>
              </a:rPr>
              <a:t>***</a:t>
            </a:r>
            <a:r>
              <a:rPr lang="en-US" sz="4500" b="1" i="1" dirty="0" smtClean="0">
                <a:solidFill>
                  <a:srgbClr val="0070C0"/>
                </a:solidFill>
              </a:rPr>
              <a:t>Escherichia coli ATCC 35218</a:t>
            </a:r>
          </a:p>
          <a:p>
            <a:pPr algn="l">
              <a:buNone/>
            </a:pPr>
            <a:r>
              <a:rPr lang="en-US" sz="4500" b="1" i="1" dirty="0" err="1" smtClean="0"/>
              <a:t>Haemophilus</a:t>
            </a:r>
            <a:r>
              <a:rPr lang="en-US" sz="4500" b="1" i="1" dirty="0" smtClean="0"/>
              <a:t> </a:t>
            </a:r>
            <a:r>
              <a:rPr lang="en-US" sz="4500" b="1" i="1" dirty="0" err="1" smtClean="0"/>
              <a:t>influenzae</a:t>
            </a:r>
            <a:r>
              <a:rPr lang="en-US" sz="4500" b="1" i="1" dirty="0" smtClean="0"/>
              <a:t> ATCC 49247</a:t>
            </a:r>
          </a:p>
          <a:p>
            <a:pPr algn="l">
              <a:buNone/>
            </a:pPr>
            <a:r>
              <a:rPr lang="en-US" sz="4500" b="1" i="1" dirty="0" err="1" smtClean="0"/>
              <a:t>Haemophilus</a:t>
            </a:r>
            <a:r>
              <a:rPr lang="en-US" sz="4500" b="1" i="1" dirty="0" smtClean="0"/>
              <a:t> </a:t>
            </a:r>
            <a:r>
              <a:rPr lang="en-US" sz="4500" b="1" i="1" dirty="0" err="1" smtClean="0"/>
              <a:t>influenzae</a:t>
            </a:r>
            <a:r>
              <a:rPr lang="en-US" sz="4500" b="1" i="1" dirty="0" smtClean="0"/>
              <a:t> ATCC 49766</a:t>
            </a:r>
          </a:p>
          <a:p>
            <a:pPr algn="l">
              <a:buNone/>
            </a:pPr>
            <a:r>
              <a:rPr lang="en-US" sz="4500" b="1" i="1" dirty="0" err="1" smtClean="0"/>
              <a:t>Klebsiella</a:t>
            </a:r>
            <a:r>
              <a:rPr lang="en-US" sz="4500" b="1" i="1" dirty="0" smtClean="0"/>
              <a:t> </a:t>
            </a:r>
            <a:r>
              <a:rPr lang="en-US" sz="4500" b="1" i="1" dirty="0" err="1" smtClean="0"/>
              <a:t>pneumoniae</a:t>
            </a:r>
            <a:r>
              <a:rPr lang="en-US" sz="4500" b="1" i="1" dirty="0" smtClean="0"/>
              <a:t> ATCC 700603</a:t>
            </a:r>
          </a:p>
          <a:p>
            <a:pPr algn="l">
              <a:buNone/>
            </a:pPr>
            <a:r>
              <a:rPr lang="en-US" sz="4500" b="1" i="1" dirty="0" err="1" smtClean="0"/>
              <a:t>Neisseria</a:t>
            </a:r>
            <a:r>
              <a:rPr lang="en-US" sz="4500" b="1" i="1" dirty="0" smtClean="0"/>
              <a:t> </a:t>
            </a:r>
            <a:r>
              <a:rPr lang="en-US" sz="4500" b="1" i="1" dirty="0" err="1" smtClean="0"/>
              <a:t>gonorrhoeae</a:t>
            </a:r>
            <a:r>
              <a:rPr lang="en-US" sz="4500" b="1" i="1" dirty="0" smtClean="0"/>
              <a:t> ATCC 49226</a:t>
            </a:r>
          </a:p>
          <a:p>
            <a:pPr algn="l">
              <a:buNone/>
            </a:pPr>
            <a:r>
              <a:rPr lang="en-US" sz="4500" b="1" i="1" u="sng" dirty="0" smtClean="0">
                <a:solidFill>
                  <a:srgbClr val="FF0000"/>
                </a:solidFill>
              </a:rPr>
              <a:t>Pseudomonas </a:t>
            </a:r>
            <a:r>
              <a:rPr lang="en-US" sz="4500" b="1" i="1" u="sng" dirty="0" err="1" smtClean="0">
                <a:solidFill>
                  <a:srgbClr val="FF0000"/>
                </a:solidFill>
              </a:rPr>
              <a:t>aeruginosa</a:t>
            </a:r>
            <a:r>
              <a:rPr lang="en-US" sz="4500" b="1" i="1" u="sng" dirty="0" smtClean="0">
                <a:solidFill>
                  <a:srgbClr val="FF0000"/>
                </a:solidFill>
              </a:rPr>
              <a:t> ATCC 27853</a:t>
            </a:r>
          </a:p>
          <a:p>
            <a:pPr algn="l">
              <a:buNone/>
            </a:pPr>
            <a:r>
              <a:rPr lang="en-US" sz="4500" b="1" i="1" u="sng" dirty="0" smtClean="0">
                <a:solidFill>
                  <a:srgbClr val="FF0000"/>
                </a:solidFill>
              </a:rPr>
              <a:t>Staphylococcus </a:t>
            </a:r>
            <a:r>
              <a:rPr lang="en-US" sz="4500" b="1" i="1" u="sng" dirty="0" err="1" smtClean="0">
                <a:solidFill>
                  <a:srgbClr val="FF0000"/>
                </a:solidFill>
              </a:rPr>
              <a:t>aureus</a:t>
            </a:r>
            <a:r>
              <a:rPr lang="en-US" sz="4500" b="1" i="1" u="sng" dirty="0" smtClean="0">
                <a:solidFill>
                  <a:srgbClr val="FF0000"/>
                </a:solidFill>
              </a:rPr>
              <a:t> ATCC 25923</a:t>
            </a:r>
          </a:p>
          <a:p>
            <a:pPr algn="l">
              <a:buNone/>
            </a:pPr>
            <a:r>
              <a:rPr lang="en-US" sz="4500" b="1" i="1" dirty="0" smtClean="0"/>
              <a:t>Streptococcus </a:t>
            </a:r>
            <a:r>
              <a:rPr lang="en-US" sz="4500" b="1" i="1" dirty="0" err="1" smtClean="0"/>
              <a:t>pneumoniae</a:t>
            </a:r>
            <a:r>
              <a:rPr lang="en-US" sz="4500" b="1" i="1" dirty="0" smtClean="0"/>
              <a:t> ATCC 49619</a:t>
            </a:r>
            <a:endParaRPr lang="en-US" b="1" i="1" dirty="0" smtClean="0"/>
          </a:p>
          <a:p>
            <a:pPr>
              <a:buNone/>
            </a:pPr>
            <a:r>
              <a:rPr lang="fa-IR" sz="3800" b="1" i="1" dirty="0" smtClean="0">
                <a:solidFill>
                  <a:srgbClr val="0070C0"/>
                </a:solidFill>
              </a:rPr>
              <a:t>***</a:t>
            </a:r>
            <a:r>
              <a:rPr lang="en-US" sz="3800" b="1" i="1" dirty="0" err="1" smtClean="0">
                <a:solidFill>
                  <a:srgbClr val="0070C0"/>
                </a:solidFill>
              </a:rPr>
              <a:t>E.coli</a:t>
            </a:r>
            <a:r>
              <a:rPr lang="en-US" sz="3800" b="1" i="1" dirty="0" smtClean="0">
                <a:solidFill>
                  <a:srgbClr val="0070C0"/>
                </a:solidFill>
              </a:rPr>
              <a:t> ATCC 35218 </a:t>
            </a:r>
            <a:r>
              <a:rPr lang="fa-IR" sz="3800" b="1" i="1" dirty="0" smtClean="0">
                <a:solidFill>
                  <a:srgbClr val="0070C0"/>
                </a:solidFill>
              </a:rPr>
              <a:t> </a:t>
            </a:r>
            <a:r>
              <a:rPr lang="fa-IR" sz="3800" b="1" dirty="0" smtClean="0">
                <a:solidFill>
                  <a:srgbClr val="0070C0"/>
                </a:solidFill>
              </a:rPr>
              <a:t>فقط به عنوان يک ميکروارگانيسم کنترلي براي ترکيبات ممانعت کننده</a:t>
            </a:r>
            <a:r>
              <a:rPr lang="fa-IR" sz="3800" b="1" i="1" dirty="0" smtClean="0">
                <a:solidFill>
                  <a:srgbClr val="0070C0"/>
                </a:solidFill>
              </a:rPr>
              <a:t> بتا</a:t>
            </a:r>
            <a:r>
              <a:rPr lang="fa-IR" sz="3800" b="1" dirty="0" smtClean="0">
                <a:solidFill>
                  <a:srgbClr val="0070C0"/>
                </a:solidFill>
              </a:rPr>
              <a:t>لاکتاماز، مثل ترکيبات حاوي کلاولانيک اسيد، سولباکتام يا تازوباکتام پيشنهاد مي شود.</a:t>
            </a:r>
            <a:endParaRPr lang="fa-IR" sz="3800" b="1"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
        <p:nvSpPr>
          <p:cNvPr id="2" name="Title 1"/>
          <p:cNvSpPr>
            <a:spLocks noGrp="1"/>
          </p:cNvSpPr>
          <p:nvPr>
            <p:ph type="title"/>
          </p:nvPr>
        </p:nvSpPr>
        <p:spPr>
          <a:xfrm>
            <a:off x="500034" y="285728"/>
            <a:ext cx="8229600" cy="857256"/>
          </a:xfrm>
        </p:spPr>
        <p:txBody>
          <a:bodyPr>
            <a:normAutofit/>
          </a:bodyPr>
          <a:lstStyle/>
          <a:p>
            <a:r>
              <a:rPr lang="fa-IR" b="1" dirty="0" smtClean="0">
                <a:solidFill>
                  <a:srgbClr val="FF0000"/>
                </a:solidFill>
              </a:rPr>
              <a:t>سویه های استاندارد</a:t>
            </a:r>
            <a:endParaRPr lang="fa-IR" b="1" dirty="0">
              <a:solidFill>
                <a:srgbClr val="FF0000"/>
              </a:solidFill>
            </a:endParaRPr>
          </a:p>
        </p:txBody>
      </p:sp>
      <p:sp>
        <p:nvSpPr>
          <p:cNvPr id="3" name="Content Placeholder 2"/>
          <p:cNvSpPr>
            <a:spLocks noGrp="1"/>
          </p:cNvSpPr>
          <p:nvPr>
            <p:ph idx="1"/>
          </p:nvPr>
        </p:nvSpPr>
        <p:spPr>
          <a:xfrm>
            <a:off x="142844" y="1214422"/>
            <a:ext cx="8858312" cy="5429288"/>
          </a:xfrm>
        </p:spPr>
        <p:txBody>
          <a:bodyPr/>
          <a:lstStyle/>
          <a:p>
            <a:pPr>
              <a:buNone/>
            </a:pPr>
            <a:r>
              <a:rPr lang="fa-IR" b="1" dirty="0" smtClean="0">
                <a:solidFill>
                  <a:srgbClr val="0070C0"/>
                </a:solidFill>
              </a:rPr>
              <a:t>حداقل سويه هاي کنترل کيفي پيشنهادي توسط </a:t>
            </a:r>
            <a:r>
              <a:rPr lang="en-US" b="1" dirty="0" smtClean="0">
                <a:solidFill>
                  <a:srgbClr val="0070C0"/>
                </a:solidFill>
              </a:rPr>
              <a:t>CLSI </a:t>
            </a:r>
            <a:r>
              <a:rPr lang="fa-IR" b="1" dirty="0" smtClean="0">
                <a:solidFill>
                  <a:srgbClr val="0070C0"/>
                </a:solidFill>
              </a:rPr>
              <a:t>عبارتند از:</a:t>
            </a:r>
          </a:p>
          <a:p>
            <a:pPr algn="l">
              <a:buNone/>
            </a:pPr>
            <a:r>
              <a:rPr lang="en-US" b="1" i="1" dirty="0" smtClean="0">
                <a:solidFill>
                  <a:srgbClr val="FF0000"/>
                </a:solidFill>
                <a:cs typeface="+mj-cs"/>
              </a:rPr>
              <a:t>*</a:t>
            </a:r>
            <a:r>
              <a:rPr lang="en-US" b="1" i="1" dirty="0" err="1" smtClean="0">
                <a:solidFill>
                  <a:srgbClr val="FF0000"/>
                </a:solidFill>
                <a:cs typeface="+mj-cs"/>
              </a:rPr>
              <a:t>Enterococcus</a:t>
            </a:r>
            <a:r>
              <a:rPr lang="en-US" b="1" i="1" dirty="0" smtClean="0">
                <a:solidFill>
                  <a:srgbClr val="FF0000"/>
                </a:solidFill>
                <a:cs typeface="+mj-cs"/>
              </a:rPr>
              <a:t> </a:t>
            </a:r>
            <a:r>
              <a:rPr lang="en-US" b="1" i="1" dirty="0" err="1" smtClean="0">
                <a:solidFill>
                  <a:srgbClr val="FF0000"/>
                </a:solidFill>
                <a:cs typeface="+mj-cs"/>
              </a:rPr>
              <a:t>faecalis</a:t>
            </a:r>
            <a:r>
              <a:rPr lang="en-US" b="1" i="1" dirty="0" smtClean="0">
                <a:solidFill>
                  <a:srgbClr val="FF0000"/>
                </a:solidFill>
                <a:cs typeface="+mj-cs"/>
              </a:rPr>
              <a:t> ATCC 29212</a:t>
            </a:r>
          </a:p>
          <a:p>
            <a:pPr algn="l">
              <a:buNone/>
            </a:pPr>
            <a:r>
              <a:rPr lang="en-US" b="1" i="1" dirty="0" smtClean="0">
                <a:cs typeface="+mj-cs"/>
              </a:rPr>
              <a:t>*Escherichia coli ATCC 25922</a:t>
            </a:r>
          </a:p>
          <a:p>
            <a:pPr algn="l">
              <a:buNone/>
            </a:pPr>
            <a:r>
              <a:rPr lang="en-US" b="1" i="1" dirty="0" smtClean="0">
                <a:solidFill>
                  <a:srgbClr val="7030A0"/>
                </a:solidFill>
                <a:cs typeface="+mj-cs"/>
              </a:rPr>
              <a:t>*Pseudomonas </a:t>
            </a:r>
            <a:r>
              <a:rPr lang="en-US" b="1" i="1" dirty="0" err="1" smtClean="0">
                <a:solidFill>
                  <a:srgbClr val="7030A0"/>
                </a:solidFill>
                <a:cs typeface="+mj-cs"/>
              </a:rPr>
              <a:t>aeruginosa</a:t>
            </a:r>
            <a:r>
              <a:rPr lang="en-US" b="1" i="1" dirty="0" smtClean="0">
                <a:solidFill>
                  <a:srgbClr val="7030A0"/>
                </a:solidFill>
                <a:cs typeface="+mj-cs"/>
              </a:rPr>
              <a:t> ATCC 27853</a:t>
            </a:r>
          </a:p>
          <a:p>
            <a:pPr algn="l">
              <a:buNone/>
            </a:pPr>
            <a:r>
              <a:rPr lang="en-US" b="1" i="1" dirty="0" smtClean="0">
                <a:solidFill>
                  <a:srgbClr val="00B050"/>
                </a:solidFill>
                <a:cs typeface="+mj-cs"/>
              </a:rPr>
              <a:t>Staphylococcus </a:t>
            </a:r>
            <a:r>
              <a:rPr lang="en-US" b="1" i="1" dirty="0" err="1" smtClean="0">
                <a:solidFill>
                  <a:srgbClr val="00B050"/>
                </a:solidFill>
                <a:cs typeface="+mj-cs"/>
              </a:rPr>
              <a:t>aureus</a:t>
            </a:r>
            <a:r>
              <a:rPr lang="en-US" b="1" i="1" dirty="0" smtClean="0">
                <a:solidFill>
                  <a:srgbClr val="00B050"/>
                </a:solidFill>
                <a:cs typeface="+mj-cs"/>
              </a:rPr>
              <a:t> ATCC 25923</a:t>
            </a:r>
            <a:r>
              <a:rPr lang="fa-IR" dirty="0" smtClean="0">
                <a:solidFill>
                  <a:srgbClr val="00B050"/>
                </a:solidFill>
              </a:rPr>
              <a:t>*</a:t>
            </a:r>
          </a:p>
          <a:p>
            <a:pPr>
              <a:buNone/>
            </a:pPr>
            <a:r>
              <a:rPr lang="fa-IR" b="1" dirty="0" smtClean="0">
                <a:solidFill>
                  <a:srgbClr val="005426"/>
                </a:solidFill>
              </a:rPr>
              <a:t>نکته</a:t>
            </a:r>
            <a:r>
              <a:rPr lang="fa-IR" sz="2800" b="1" dirty="0" smtClean="0">
                <a:solidFill>
                  <a:srgbClr val="005426"/>
                </a:solidFill>
              </a:rPr>
              <a:t>: از نتایج کنترل کیفی های خارجی در صورتی که سوش باکتری شناسنامه دار باشد نیز میتوان در کنترل کیفی استفاده نمود.</a:t>
            </a:r>
          </a:p>
          <a:p>
            <a:pPr>
              <a:buNone/>
            </a:pPr>
            <a:endParaRPr lang="fa-IR"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69857" y="-214338"/>
            <a:ext cx="9313857" cy="7072338"/>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fa-IR" b="1" dirty="0" smtClean="0">
                <a:solidFill>
                  <a:srgbClr val="FFC000"/>
                </a:solidFill>
              </a:rPr>
              <a:t>نگه داری سویه های میکروبی</a:t>
            </a:r>
            <a:endParaRPr lang="fa-IR" b="1" dirty="0">
              <a:solidFill>
                <a:srgbClr val="FFC000"/>
              </a:solidFill>
            </a:endParaRPr>
          </a:p>
        </p:txBody>
      </p:sp>
      <p:sp>
        <p:nvSpPr>
          <p:cNvPr id="3" name="Content Placeholder 2"/>
          <p:cNvSpPr>
            <a:spLocks noGrp="1"/>
          </p:cNvSpPr>
          <p:nvPr>
            <p:ph idx="1"/>
          </p:nvPr>
        </p:nvSpPr>
        <p:spPr>
          <a:xfrm>
            <a:off x="0" y="1428736"/>
            <a:ext cx="8929718" cy="5000660"/>
          </a:xfrm>
        </p:spPr>
        <p:txBody>
          <a:bodyPr>
            <a:normAutofit/>
          </a:bodyPr>
          <a:lstStyle/>
          <a:p>
            <a:pPr>
              <a:buNone/>
            </a:pPr>
            <a:r>
              <a:rPr lang="fa-IR" b="1" dirty="0" smtClean="0">
                <a:solidFill>
                  <a:srgbClr val="FFFF00"/>
                </a:solidFill>
              </a:rPr>
              <a:t> </a:t>
            </a:r>
            <a:r>
              <a:rPr lang="fa-IR" sz="3600" b="1" dirty="0" smtClean="0">
                <a:solidFill>
                  <a:srgbClr val="002060"/>
                </a:solidFill>
              </a:rPr>
              <a:t>* </a:t>
            </a:r>
            <a:r>
              <a:rPr lang="fa-IR" b="1" dirty="0" smtClean="0">
                <a:solidFill>
                  <a:srgbClr val="002060"/>
                </a:solidFill>
              </a:rPr>
              <a:t>طبق دستورالعمل </a:t>
            </a:r>
            <a:r>
              <a:rPr lang="en-US" b="1" dirty="0" smtClean="0">
                <a:solidFill>
                  <a:srgbClr val="002060"/>
                </a:solidFill>
              </a:rPr>
              <a:t> M-08</a:t>
            </a:r>
            <a:r>
              <a:rPr lang="fa-IR" b="1" dirty="0" smtClean="0">
                <a:solidFill>
                  <a:srgbClr val="002060"/>
                </a:solidFill>
              </a:rPr>
              <a:t>آزمایشگاه مرجع سلامت سویه های استاندارد باید برای مقاصد مختلف مانند برنامه تضمین کیفیت  و انجام آزمایش های تکمیلی و تاییدی در بخش میکروبشناسی بصورت بلند مدت یا کوتاه مدت ذخیره و نگه داری شوند.</a:t>
            </a:r>
          </a:p>
          <a:p>
            <a:pPr>
              <a:buNone/>
            </a:pPr>
            <a:r>
              <a:rPr lang="fa-IR" sz="3600" b="1" dirty="0" smtClean="0"/>
              <a:t>  </a:t>
            </a:r>
            <a:r>
              <a:rPr lang="fa-IR" b="1" dirty="0" smtClean="0">
                <a:solidFill>
                  <a:srgbClr val="C00000"/>
                </a:solidFill>
              </a:rPr>
              <a:t>در روش طولانی مدت سویه ها به سه شکل نگه داری میشوند:</a:t>
            </a:r>
            <a:endParaRPr lang="fa-IR" sz="3600" b="1" dirty="0" smtClean="0">
              <a:solidFill>
                <a:srgbClr val="C00000"/>
              </a:solidFill>
            </a:endParaRPr>
          </a:p>
          <a:p>
            <a:pPr>
              <a:buNone/>
            </a:pPr>
            <a:r>
              <a:rPr lang="fa-IR" b="1" dirty="0" smtClean="0">
                <a:solidFill>
                  <a:schemeClr val="bg1"/>
                </a:solidFill>
              </a:rPr>
              <a:t>1</a:t>
            </a:r>
            <a:r>
              <a:rPr lang="fa-IR" b="1" dirty="0" smtClean="0"/>
              <a:t>- نگه داری بصورت لیوفیلیزه </a:t>
            </a:r>
          </a:p>
          <a:p>
            <a:pPr>
              <a:buNone/>
            </a:pPr>
            <a:r>
              <a:rPr lang="fa-IR" b="1" dirty="0" smtClean="0"/>
              <a:t>2- نگه داری درفریزر</a:t>
            </a:r>
            <a:r>
              <a:rPr lang="en-US" b="1" dirty="0" smtClean="0"/>
              <a:t> -70 </a:t>
            </a:r>
            <a:r>
              <a:rPr lang="fa-IR" b="1" dirty="0" smtClean="0"/>
              <a:t>درجه سانتی گراد</a:t>
            </a:r>
          </a:p>
          <a:p>
            <a:pPr>
              <a:buNone/>
            </a:pPr>
            <a:r>
              <a:rPr lang="fa-IR" b="1" dirty="0" smtClean="0"/>
              <a:t>3- نگه داری درنیتروژن مایع</a:t>
            </a:r>
            <a:r>
              <a:rPr lang="en-US" b="1" dirty="0" smtClean="0"/>
              <a:t> -196 </a:t>
            </a:r>
            <a:r>
              <a:rPr lang="fa-IR" b="1" dirty="0" smtClean="0"/>
              <a:t>درجه سانتی گراد</a:t>
            </a:r>
          </a:p>
          <a:p>
            <a:pPr>
              <a:buNone/>
            </a:pPr>
            <a:endParaRPr lang="fa-IR"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69857" y="-214338"/>
            <a:ext cx="9313857" cy="7072338"/>
          </a:xfrm>
          <a:prstGeom prst="rect">
            <a:avLst/>
          </a:prstGeom>
          <a:noFill/>
          <a:ln w="9525">
            <a:noFill/>
            <a:miter lim="800000"/>
            <a:headEnd/>
            <a:tailEnd/>
          </a:ln>
          <a:effectLst/>
        </p:spPr>
      </p:pic>
      <p:sp>
        <p:nvSpPr>
          <p:cNvPr id="2" name="Title 1"/>
          <p:cNvSpPr>
            <a:spLocks noGrp="1"/>
          </p:cNvSpPr>
          <p:nvPr>
            <p:ph type="title"/>
          </p:nvPr>
        </p:nvSpPr>
        <p:spPr>
          <a:xfrm>
            <a:off x="500034" y="0"/>
            <a:ext cx="8229600" cy="939784"/>
          </a:xfrm>
        </p:spPr>
        <p:txBody>
          <a:bodyPr/>
          <a:lstStyle/>
          <a:p>
            <a:r>
              <a:rPr lang="fa-IR" b="1" dirty="0" smtClean="0">
                <a:solidFill>
                  <a:schemeClr val="bg1"/>
                </a:solidFill>
              </a:rPr>
              <a:t>نگه داری سویه های میکروبی</a:t>
            </a:r>
            <a:endParaRPr lang="fa-IR" b="1" dirty="0">
              <a:solidFill>
                <a:schemeClr val="bg1"/>
              </a:solidFill>
            </a:endParaRPr>
          </a:p>
        </p:txBody>
      </p:sp>
      <p:sp>
        <p:nvSpPr>
          <p:cNvPr id="3" name="Content Placeholder 2"/>
          <p:cNvSpPr>
            <a:spLocks noGrp="1"/>
          </p:cNvSpPr>
          <p:nvPr>
            <p:ph idx="1"/>
          </p:nvPr>
        </p:nvSpPr>
        <p:spPr>
          <a:xfrm>
            <a:off x="0" y="857232"/>
            <a:ext cx="8786842" cy="5857916"/>
          </a:xfrm>
        </p:spPr>
        <p:txBody>
          <a:bodyPr>
            <a:noAutofit/>
          </a:bodyPr>
          <a:lstStyle/>
          <a:p>
            <a:pPr>
              <a:buNone/>
            </a:pPr>
            <a:endParaRPr lang="fa-IR" sz="100" b="1" dirty="0" smtClean="0">
              <a:solidFill>
                <a:srgbClr val="FF0000"/>
              </a:solidFill>
            </a:endParaRPr>
          </a:p>
          <a:p>
            <a:pPr>
              <a:buFont typeface="Wingdings" pitchFamily="2" charset="2"/>
              <a:buChar char="Ø"/>
            </a:pPr>
            <a:r>
              <a:rPr lang="fa-IR" b="1" dirty="0" smtClean="0">
                <a:solidFill>
                  <a:srgbClr val="C00000"/>
                </a:solidFill>
              </a:rPr>
              <a:t>نگهداري طولانی مدت (یکسال یا بیشتر) در فريزر </a:t>
            </a:r>
            <a:r>
              <a:rPr lang="en-US" b="1" dirty="0" smtClean="0">
                <a:solidFill>
                  <a:srgbClr val="C00000"/>
                </a:solidFill>
              </a:rPr>
              <a:t>70</a:t>
            </a:r>
            <a:r>
              <a:rPr lang="fa-IR" b="1" dirty="0" smtClean="0">
                <a:solidFill>
                  <a:srgbClr val="C00000"/>
                </a:solidFill>
              </a:rPr>
              <a:t>-</a:t>
            </a:r>
          </a:p>
          <a:p>
            <a:pPr>
              <a:buFont typeface="Wingdings" pitchFamily="2" charset="2"/>
              <a:buChar char="Ø"/>
            </a:pPr>
            <a:endParaRPr lang="en-US" sz="1800" b="1" dirty="0" smtClean="0">
              <a:solidFill>
                <a:srgbClr val="C00000"/>
              </a:solidFill>
            </a:endParaRPr>
          </a:p>
          <a:p>
            <a:pPr>
              <a:buNone/>
            </a:pPr>
            <a:r>
              <a:rPr lang="fa-IR" sz="2800" b="1" dirty="0" smtClean="0">
                <a:solidFill>
                  <a:srgbClr val="002060"/>
                </a:solidFill>
              </a:rPr>
              <a:t>*کشت باکتری مورد نظر را روی محيط مغذی مانند پليت آگار حاوی </a:t>
            </a:r>
            <a:r>
              <a:rPr lang="en-US" sz="2800" b="1" dirty="0" smtClean="0">
                <a:solidFill>
                  <a:srgbClr val="002060"/>
                </a:solidFill>
              </a:rPr>
              <a:t>5</a:t>
            </a:r>
            <a:r>
              <a:rPr lang="fa-IR" sz="2800" b="1" dirty="0" smtClean="0">
                <a:solidFill>
                  <a:srgbClr val="002060"/>
                </a:solidFill>
              </a:rPr>
              <a:t> % خون گوسفند</a:t>
            </a:r>
          </a:p>
          <a:p>
            <a:pPr>
              <a:buNone/>
            </a:pPr>
            <a:endParaRPr lang="fa-IR" sz="1100" b="1" dirty="0" smtClean="0">
              <a:solidFill>
                <a:srgbClr val="002060"/>
              </a:solidFill>
            </a:endParaRPr>
          </a:p>
          <a:p>
            <a:pPr>
              <a:buNone/>
            </a:pPr>
            <a:r>
              <a:rPr lang="fa-IR" sz="2800" b="1" dirty="0" smtClean="0">
                <a:solidFill>
                  <a:srgbClr val="C00000"/>
                </a:solidFill>
              </a:rPr>
              <a:t>* </a:t>
            </a:r>
            <a:r>
              <a:rPr lang="fa-IR" sz="2800" b="1" u="sng" dirty="0" smtClean="0">
                <a:solidFill>
                  <a:srgbClr val="C00000"/>
                </a:solidFill>
              </a:rPr>
              <a:t>کشت ميکروارگانيسم های سخت رشد روی محيط شکلات آگار</a:t>
            </a:r>
          </a:p>
          <a:p>
            <a:pPr>
              <a:buNone/>
            </a:pPr>
            <a:r>
              <a:rPr lang="fa-IR" sz="2800" b="1" dirty="0" smtClean="0">
                <a:solidFill>
                  <a:srgbClr val="002060"/>
                </a:solidFill>
              </a:rPr>
              <a:t>*انکوباسیون پليت ها را به مدت 24 - 18 ساعت در دمای</a:t>
            </a:r>
            <a:r>
              <a:rPr lang="en-US" sz="2800" b="1" dirty="0" smtClean="0">
                <a:solidFill>
                  <a:srgbClr val="002060"/>
                </a:solidFill>
              </a:rPr>
              <a:t> 1 º C</a:t>
            </a:r>
            <a:r>
              <a:rPr lang="fa-IR" sz="2800" b="1" dirty="0" smtClean="0">
                <a:solidFill>
                  <a:srgbClr val="002060"/>
                </a:solidFill>
              </a:rPr>
              <a:t> </a:t>
            </a:r>
            <a:r>
              <a:rPr lang="en-US" sz="2800" b="1" dirty="0" smtClean="0">
                <a:solidFill>
                  <a:srgbClr val="002060"/>
                </a:solidFill>
              </a:rPr>
              <a:t>36 ±</a:t>
            </a:r>
            <a:r>
              <a:rPr lang="fa-IR" sz="2800" b="1" dirty="0" smtClean="0">
                <a:solidFill>
                  <a:srgbClr val="002060"/>
                </a:solidFill>
              </a:rPr>
              <a:t> و در صورت نياز باکتری تحت شرايط </a:t>
            </a:r>
            <a:r>
              <a:rPr lang="en-US" sz="2800" b="1" dirty="0" smtClean="0">
                <a:solidFill>
                  <a:srgbClr val="002060"/>
                </a:solidFill>
              </a:rPr>
              <a:t>Co</a:t>
            </a:r>
            <a:r>
              <a:rPr lang="en-US" sz="2400" b="1" dirty="0" smtClean="0">
                <a:solidFill>
                  <a:srgbClr val="002060"/>
                </a:solidFill>
              </a:rPr>
              <a:t>2</a:t>
            </a:r>
            <a:endParaRPr lang="fa-IR" sz="2800" b="1" dirty="0" smtClean="0">
              <a:solidFill>
                <a:srgbClr val="002060"/>
              </a:solidFill>
            </a:endParaRPr>
          </a:p>
          <a:p>
            <a:pPr>
              <a:buNone/>
            </a:pPr>
            <a:r>
              <a:rPr lang="fa-IR" sz="2800" b="1" dirty="0" smtClean="0">
                <a:solidFill>
                  <a:srgbClr val="002060"/>
                </a:solidFill>
              </a:rPr>
              <a:t>*اطمینان از خالص بودن کشت با تست های بيوشيميايي</a:t>
            </a:r>
          </a:p>
          <a:p>
            <a:pPr>
              <a:buNone/>
            </a:pPr>
            <a:r>
              <a:rPr lang="fa-IR" sz="2800" b="1" dirty="0" smtClean="0">
                <a:solidFill>
                  <a:srgbClr val="002060"/>
                </a:solidFill>
              </a:rPr>
              <a:t>*تهیه سوسپانسيون غليظي باکتریایی در </a:t>
            </a:r>
            <a:r>
              <a:rPr lang="en-US" sz="2800" b="1" dirty="0" smtClean="0">
                <a:solidFill>
                  <a:srgbClr val="002060"/>
                </a:solidFill>
              </a:rPr>
              <a:t> 50 - 100 ml </a:t>
            </a:r>
            <a:r>
              <a:rPr lang="fa-IR" sz="2800" b="1" dirty="0" smtClean="0">
                <a:solidFill>
                  <a:srgbClr val="002060"/>
                </a:solidFill>
              </a:rPr>
              <a:t>از يک محيط محافظت کننده</a:t>
            </a:r>
          </a:p>
          <a:p>
            <a:pPr>
              <a:buNone/>
            </a:pPr>
            <a:r>
              <a:rPr lang="fa-IR" sz="2800" b="1" dirty="0" smtClean="0">
                <a:solidFill>
                  <a:srgbClr val="002060"/>
                </a:solidFill>
              </a:rPr>
              <a:t> </a:t>
            </a:r>
            <a:endParaRPr lang="fa-IR" sz="2400" b="1" dirty="0" smtClean="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69857" y="-214338"/>
            <a:ext cx="9313857" cy="707233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fa-IR" b="1" dirty="0" smtClean="0">
                <a:solidFill>
                  <a:schemeClr val="bg1"/>
                </a:solidFill>
              </a:rPr>
              <a:t>نگه داری سویه های میکروبی</a:t>
            </a:r>
            <a:endParaRPr lang="fa-IR" dirty="0"/>
          </a:p>
        </p:txBody>
      </p:sp>
      <p:sp>
        <p:nvSpPr>
          <p:cNvPr id="3" name="Content Placeholder 2"/>
          <p:cNvSpPr>
            <a:spLocks noGrp="1"/>
          </p:cNvSpPr>
          <p:nvPr>
            <p:ph idx="1"/>
          </p:nvPr>
        </p:nvSpPr>
        <p:spPr/>
        <p:txBody>
          <a:bodyPr/>
          <a:lstStyle/>
          <a:p>
            <a:pPr>
              <a:buNone/>
            </a:pPr>
            <a:r>
              <a:rPr lang="fa-IR" b="1" dirty="0" smtClean="0">
                <a:solidFill>
                  <a:srgbClr val="C00000"/>
                </a:solidFill>
              </a:rPr>
              <a:t>محيط های محافظت کننده از سرما عبارتند از:</a:t>
            </a:r>
          </a:p>
          <a:p>
            <a:pPr>
              <a:buFont typeface="Wingdings" pitchFamily="2" charset="2"/>
              <a:buChar char="ü"/>
            </a:pPr>
            <a:r>
              <a:rPr lang="en-US" b="1" dirty="0" smtClean="0">
                <a:solidFill>
                  <a:srgbClr val="002060"/>
                </a:solidFill>
              </a:rPr>
              <a:t>Skim milk</a:t>
            </a:r>
          </a:p>
          <a:p>
            <a:pPr>
              <a:buFont typeface="Wingdings" pitchFamily="2" charset="2"/>
              <a:buChar char="ü"/>
            </a:pPr>
            <a:r>
              <a:rPr lang="fa-IR" b="1" dirty="0" smtClean="0">
                <a:solidFill>
                  <a:srgbClr val="002060"/>
                </a:solidFill>
              </a:rPr>
              <a:t>خون دفيبرينه استريل گوسفند يا خرگوش</a:t>
            </a:r>
          </a:p>
          <a:p>
            <a:pPr>
              <a:buFont typeface="Wingdings" pitchFamily="2" charset="2"/>
              <a:buChar char="ü"/>
            </a:pPr>
            <a:r>
              <a:rPr lang="en-US" b="1" dirty="0" smtClean="0">
                <a:solidFill>
                  <a:srgbClr val="002060"/>
                </a:solidFill>
              </a:rPr>
              <a:t>fetal calf serum in broth 50%</a:t>
            </a:r>
          </a:p>
          <a:p>
            <a:pPr>
              <a:buFont typeface="Wingdings" pitchFamily="2" charset="2"/>
              <a:buChar char="ü"/>
            </a:pPr>
            <a:r>
              <a:rPr lang="en-US" b="1" dirty="0" err="1" smtClean="0">
                <a:solidFill>
                  <a:srgbClr val="002060"/>
                </a:solidFill>
              </a:rPr>
              <a:t>Tryptic</a:t>
            </a:r>
            <a:r>
              <a:rPr lang="en-US" b="1" dirty="0" smtClean="0">
                <a:solidFill>
                  <a:srgbClr val="002060"/>
                </a:solidFill>
              </a:rPr>
              <a:t> Soy Broth (TSB) </a:t>
            </a:r>
            <a:r>
              <a:rPr lang="fa-IR" b="1" dirty="0" smtClean="0">
                <a:solidFill>
                  <a:srgbClr val="002060"/>
                </a:solidFill>
              </a:rPr>
              <a:t>حاوی گليسرول با غلظت نهايي </a:t>
            </a:r>
            <a:r>
              <a:rPr lang="en-US" b="1" dirty="0" smtClean="0">
                <a:solidFill>
                  <a:srgbClr val="002060"/>
                </a:solidFill>
              </a:rPr>
              <a:t>15</a:t>
            </a:r>
            <a:r>
              <a:rPr lang="fa-IR" b="1" dirty="0" smtClean="0">
                <a:solidFill>
                  <a:srgbClr val="002060"/>
                </a:solidFill>
              </a:rPr>
              <a:t> - </a:t>
            </a:r>
            <a:r>
              <a:rPr lang="en-US" b="1" dirty="0" smtClean="0">
                <a:solidFill>
                  <a:srgbClr val="002060"/>
                </a:solidFill>
              </a:rPr>
              <a:t>10</a:t>
            </a:r>
            <a:r>
              <a:rPr lang="fa-IR" b="1" dirty="0" smtClean="0">
                <a:solidFill>
                  <a:srgbClr val="002060"/>
                </a:solidFill>
              </a:rPr>
              <a:t> %</a:t>
            </a:r>
          </a:p>
          <a:p>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69857" y="-214338"/>
            <a:ext cx="9313857" cy="7072338"/>
          </a:xfrm>
          <a:prstGeom prst="rect">
            <a:avLst/>
          </a:prstGeom>
          <a:noFill/>
          <a:ln w="9525">
            <a:noFill/>
            <a:miter lim="800000"/>
            <a:headEnd/>
            <a:tailEnd/>
          </a:ln>
          <a:effectLst/>
        </p:spPr>
      </p:pic>
      <p:sp>
        <p:nvSpPr>
          <p:cNvPr id="2" name="Title 1"/>
          <p:cNvSpPr>
            <a:spLocks noGrp="1"/>
          </p:cNvSpPr>
          <p:nvPr>
            <p:ph type="title"/>
          </p:nvPr>
        </p:nvSpPr>
        <p:spPr>
          <a:xfrm>
            <a:off x="428596" y="0"/>
            <a:ext cx="8229600" cy="1143000"/>
          </a:xfrm>
        </p:spPr>
        <p:txBody>
          <a:bodyPr>
            <a:normAutofit/>
          </a:bodyPr>
          <a:lstStyle/>
          <a:p>
            <a:r>
              <a:rPr lang="fa-IR" b="1" dirty="0" smtClean="0">
                <a:solidFill>
                  <a:srgbClr val="FFC000"/>
                </a:solidFill>
              </a:rPr>
              <a:t>نگه داری سویه های میکروبی</a:t>
            </a:r>
            <a:endParaRPr lang="fa-IR" b="1" dirty="0">
              <a:solidFill>
                <a:srgbClr val="FFC000"/>
              </a:solidFill>
            </a:endParaRPr>
          </a:p>
        </p:txBody>
      </p:sp>
      <p:sp>
        <p:nvSpPr>
          <p:cNvPr id="3" name="Content Placeholder 2"/>
          <p:cNvSpPr>
            <a:spLocks noGrp="1"/>
          </p:cNvSpPr>
          <p:nvPr>
            <p:ph idx="1"/>
          </p:nvPr>
        </p:nvSpPr>
        <p:spPr>
          <a:xfrm>
            <a:off x="0" y="1142984"/>
            <a:ext cx="8929718" cy="5429288"/>
          </a:xfrm>
        </p:spPr>
        <p:txBody>
          <a:bodyPr>
            <a:normAutofit lnSpcReduction="10000"/>
          </a:bodyPr>
          <a:lstStyle/>
          <a:p>
            <a:pPr>
              <a:buNone/>
            </a:pPr>
            <a:r>
              <a:rPr lang="fa-IR" sz="2800" b="1" dirty="0" smtClean="0"/>
              <a:t>* تقسیم سوسپانسيون باکتريايي فوق به مقدار </a:t>
            </a:r>
            <a:r>
              <a:rPr lang="en-US" sz="2800" b="1" dirty="0" smtClean="0"/>
              <a:t> ml</a:t>
            </a:r>
            <a:r>
              <a:rPr lang="fa-IR" sz="2800" b="1" dirty="0" smtClean="0"/>
              <a:t> </a:t>
            </a:r>
            <a:r>
              <a:rPr lang="en-US" sz="2800" b="1" dirty="0" smtClean="0"/>
              <a:t>0.5 – 1</a:t>
            </a:r>
            <a:r>
              <a:rPr lang="fa-IR" sz="2800" b="1" dirty="0" smtClean="0"/>
              <a:t> درويال های شيشه ای يا پلاستيکي کوچک استريل (تعداد کافي ويال ذخيره را برای مصرف يک سال آماده نماييد).</a:t>
            </a:r>
          </a:p>
          <a:p>
            <a:pPr>
              <a:buNone/>
            </a:pPr>
            <a:r>
              <a:rPr lang="fa-IR" sz="2800" b="1" dirty="0" smtClean="0">
                <a:solidFill>
                  <a:srgbClr val="C00000"/>
                </a:solidFill>
              </a:rPr>
              <a:t>* نصب برچسب روی ويال ها حاوی اطلاعات لازم ( نام يا کد سويه و تاريخ تهيه سوسپانسيون)</a:t>
            </a:r>
          </a:p>
          <a:p>
            <a:pPr>
              <a:buNone/>
            </a:pPr>
            <a:r>
              <a:rPr lang="fa-IR" sz="2800" b="1" dirty="0" smtClean="0">
                <a:solidFill>
                  <a:srgbClr val="FF0000"/>
                </a:solidFill>
                <a:cs typeface="+mj-cs"/>
              </a:rPr>
              <a:t>نکات مهم:</a:t>
            </a:r>
          </a:p>
          <a:p>
            <a:pPr>
              <a:buNone/>
            </a:pPr>
            <a:r>
              <a:rPr lang="fa-IR" sz="2800" b="1" dirty="0" smtClean="0"/>
              <a:t>*ويال ذخيره مورد استفاده، </a:t>
            </a:r>
            <a:r>
              <a:rPr lang="fa-IR" sz="2800" b="1" u="sng" dirty="0" smtClean="0">
                <a:solidFill>
                  <a:srgbClr val="FFFF00"/>
                </a:solidFill>
              </a:rPr>
              <a:t>بعد از ذوب شدن بايد دور انداخته شود</a:t>
            </a:r>
            <a:r>
              <a:rPr lang="fa-IR" sz="2800" b="1" dirty="0" smtClean="0">
                <a:solidFill>
                  <a:srgbClr val="FFFF00"/>
                </a:solidFill>
              </a:rPr>
              <a:t> </a:t>
            </a:r>
            <a:r>
              <a:rPr lang="fa-IR" sz="2800" b="1" dirty="0" smtClean="0"/>
              <a:t>و نبايد مجدداً فريز گردد.</a:t>
            </a:r>
          </a:p>
          <a:p>
            <a:pPr>
              <a:buNone/>
            </a:pPr>
            <a:r>
              <a:rPr lang="fa-IR" sz="2800" b="1" dirty="0" smtClean="0"/>
              <a:t>*قبل از استفاده از سویه رشد یافته باید از</a:t>
            </a:r>
            <a:r>
              <a:rPr lang="fa-IR" sz="2800" b="1" dirty="0" smtClean="0">
                <a:solidFill>
                  <a:srgbClr val="FFFF00"/>
                </a:solidFill>
              </a:rPr>
              <a:t> </a:t>
            </a:r>
            <a:r>
              <a:rPr lang="fa-IR" sz="2800" b="1" u="sng" dirty="0" smtClean="0">
                <a:solidFill>
                  <a:srgbClr val="FFFF00"/>
                </a:solidFill>
              </a:rPr>
              <a:t>خالص بودن کشت </a:t>
            </a:r>
            <a:r>
              <a:rPr lang="fa-IR" sz="2800" b="1" dirty="0" smtClean="0"/>
              <a:t>، اطمینان حاصل نمود.</a:t>
            </a:r>
          </a:p>
          <a:p>
            <a:pPr>
              <a:buNone/>
            </a:pPr>
            <a:r>
              <a:rPr lang="fa-IR" sz="2800" b="1" dirty="0" smtClean="0"/>
              <a:t>*از کشت ذخيره فريز شده </a:t>
            </a:r>
            <a:r>
              <a:rPr lang="fa-IR" sz="2800" b="1" u="sng" dirty="0" smtClean="0">
                <a:solidFill>
                  <a:srgbClr val="FFFF00"/>
                </a:solidFill>
              </a:rPr>
              <a:t>حداکثر تا 3 پاساژ پشت سر هم </a:t>
            </a:r>
            <a:r>
              <a:rPr lang="fa-IR" sz="2800" b="1" dirty="0" smtClean="0"/>
              <a:t>ميتوان انجام داد. پس از آن، پليت بايد دور انداخته شود.</a:t>
            </a:r>
          </a:p>
          <a:p>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39784"/>
          </a:xfrm>
        </p:spPr>
        <p:txBody>
          <a:bodyPr/>
          <a:lstStyle/>
          <a:p>
            <a:r>
              <a:rPr lang="fa-IR" b="1" dirty="0" smtClean="0">
                <a:solidFill>
                  <a:srgbClr val="FF0000"/>
                </a:solidFill>
              </a:rPr>
              <a:t>نگه داری سویه های میکروبی</a:t>
            </a:r>
            <a:endParaRPr lang="fa-IR" b="1" dirty="0">
              <a:solidFill>
                <a:srgbClr val="FF0000"/>
              </a:solidFill>
            </a:endParaRPr>
          </a:p>
        </p:txBody>
      </p:sp>
      <p:sp>
        <p:nvSpPr>
          <p:cNvPr id="3" name="Content Placeholder 2"/>
          <p:cNvSpPr>
            <a:spLocks noGrp="1"/>
          </p:cNvSpPr>
          <p:nvPr>
            <p:ph idx="1"/>
          </p:nvPr>
        </p:nvSpPr>
        <p:spPr>
          <a:xfrm>
            <a:off x="142844" y="1142984"/>
            <a:ext cx="8858312" cy="5429288"/>
          </a:xfrm>
        </p:spPr>
        <p:txBody>
          <a:bodyPr>
            <a:normAutofit fontScale="70000" lnSpcReduction="20000"/>
          </a:bodyPr>
          <a:lstStyle/>
          <a:p>
            <a:pPr>
              <a:buNone/>
            </a:pPr>
            <a:r>
              <a:rPr lang="fa-IR" b="1" dirty="0" smtClean="0">
                <a:solidFill>
                  <a:srgbClr val="C00000"/>
                </a:solidFill>
              </a:rPr>
              <a:t>* نگهداري در دماي اتاق با كشت در محيط </a:t>
            </a:r>
            <a:r>
              <a:rPr lang="en-US" b="1" dirty="0" smtClean="0">
                <a:solidFill>
                  <a:srgbClr val="C00000"/>
                </a:solidFill>
              </a:rPr>
              <a:t>BHIA :</a:t>
            </a:r>
          </a:p>
          <a:p>
            <a:pPr>
              <a:buNone/>
            </a:pPr>
            <a:r>
              <a:rPr lang="fa-IR" b="1" dirty="0" smtClean="0"/>
              <a:t>محيط کشت </a:t>
            </a:r>
            <a:r>
              <a:rPr lang="en-US" b="1" dirty="0" smtClean="0"/>
              <a:t> Brain Heart Infusion Agar (BHIA) </a:t>
            </a:r>
            <a:r>
              <a:rPr lang="fa-IR" b="1" dirty="0" smtClean="0"/>
              <a:t>را با شيب کم در لوله شيشه ای درپيچ دار تهيه نماييد. </a:t>
            </a:r>
            <a:r>
              <a:rPr lang="fa-IR" b="1" u="sng" dirty="0" smtClean="0"/>
              <a:t>برای باکتری های سخت رشد، خون تازه يا خون حرارت داده شده، به محيط اضافه نماييد.</a:t>
            </a:r>
            <a:r>
              <a:rPr lang="fa-IR" b="1" dirty="0" smtClean="0"/>
              <a:t> ميکروارگانيسم مورد نظر را روی سطح محيط کشت دهيد و در شرايط مناسب برای هر ميکروارگانيسم انکوبه نماييد. </a:t>
            </a:r>
          </a:p>
          <a:p>
            <a:pPr>
              <a:buNone/>
            </a:pPr>
            <a:r>
              <a:rPr lang="fa-IR" b="1" dirty="0" smtClean="0">
                <a:solidFill>
                  <a:srgbClr val="C00000"/>
                </a:solidFill>
              </a:rPr>
              <a:t>* نگهداري در دماي اتاق با كشت در محيط </a:t>
            </a:r>
            <a:r>
              <a:rPr lang="en-US" b="1" dirty="0" smtClean="0">
                <a:solidFill>
                  <a:srgbClr val="C00000"/>
                </a:solidFill>
              </a:rPr>
              <a:t>TSA  :</a:t>
            </a:r>
          </a:p>
          <a:p>
            <a:pPr>
              <a:buNone/>
            </a:pPr>
            <a:r>
              <a:rPr lang="fa-IR" b="1" dirty="0" smtClean="0"/>
              <a:t>اين روش فقط برای باکتری هايي که سخت رشد نيستند، </a:t>
            </a:r>
            <a:r>
              <a:rPr lang="fa-IR" b="1" u="sng" dirty="0" smtClean="0"/>
              <a:t>ماننداستافيلوکک و انتروباکترياسه </a:t>
            </a:r>
            <a:r>
              <a:rPr lang="fa-IR" b="1" dirty="0" smtClean="0"/>
              <a:t>به کار مي رود. باکتری را به صورت کشت عمقي در اين محيط تلقيح کنيد.</a:t>
            </a:r>
          </a:p>
          <a:p>
            <a:pPr>
              <a:buNone/>
            </a:pPr>
            <a:r>
              <a:rPr lang="fa-IR" b="1" dirty="0" smtClean="0"/>
              <a:t>محيط را به مدت 24-18 ساعت در دمای</a:t>
            </a:r>
            <a:r>
              <a:rPr lang="en-US" b="1" dirty="0" smtClean="0"/>
              <a:t> 36 ±1 º C </a:t>
            </a:r>
            <a:r>
              <a:rPr lang="fa-IR" b="1" dirty="0" smtClean="0"/>
              <a:t>انکوبه نماييد.</a:t>
            </a:r>
          </a:p>
          <a:p>
            <a:pPr>
              <a:buNone/>
            </a:pPr>
            <a:r>
              <a:rPr lang="fa-IR" b="1" dirty="0" smtClean="0">
                <a:solidFill>
                  <a:srgbClr val="FF0000"/>
                </a:solidFill>
              </a:rPr>
              <a:t>روغن معدني يا پارافين مايع را در اون استريل نماييد.</a:t>
            </a:r>
          </a:p>
          <a:p>
            <a:pPr>
              <a:buNone/>
            </a:pPr>
            <a:r>
              <a:rPr lang="fa-IR" b="1" dirty="0" smtClean="0"/>
              <a:t>بعد از اطمينان از وجود رشد کافي، روغن استريل را به مقدار </a:t>
            </a:r>
            <a:r>
              <a:rPr lang="en-US" b="1" dirty="0" smtClean="0"/>
              <a:t>1 ml </a:t>
            </a:r>
            <a:r>
              <a:rPr lang="fa-IR" b="1" dirty="0" smtClean="0"/>
              <a:t> روی سطح محيط بريزيد، به گونه ای که سطح شيبدارمحيط را بپوشاند.</a:t>
            </a:r>
          </a:p>
          <a:p>
            <a:pPr>
              <a:buNone/>
            </a:pPr>
            <a:r>
              <a:rPr lang="fa-IR" b="1" u="sng" dirty="0" smtClean="0">
                <a:solidFill>
                  <a:srgbClr val="800080"/>
                </a:solidFill>
              </a:rPr>
              <a:t>لوله ها را با رعايت شرايط ايمني در دمای اتاق نگهداری کنيد.</a:t>
            </a:r>
          </a:p>
          <a:p>
            <a:pPr>
              <a:buNone/>
            </a:pPr>
            <a:r>
              <a:rPr lang="fa-IR" b="1" dirty="0" smtClean="0"/>
              <a:t>در صورت نياز به کشت مجدد سويه، با لوپ استريل از قسمت زيرين روغن برداشته و روی محيط آگار خوندار يا شکلاته کشت دهيد.</a:t>
            </a:r>
          </a:p>
          <a:p>
            <a:pPr>
              <a:buNone/>
            </a:pPr>
            <a:r>
              <a:rPr lang="fa-IR" b="1" dirty="0" smtClean="0"/>
              <a:t>از لوله ذخيره بعد از 12 - 6 ماه تجديد کشت نماييد.</a:t>
            </a:r>
            <a:endParaRPr lang="fa-IR"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96908"/>
          </a:xfrm>
        </p:spPr>
        <p:txBody>
          <a:bodyPr/>
          <a:lstStyle/>
          <a:p>
            <a:r>
              <a:rPr lang="fa-IR" b="1" dirty="0" smtClean="0">
                <a:solidFill>
                  <a:srgbClr val="002060"/>
                </a:solidFill>
              </a:rPr>
              <a:t>نگه داری سویه های میکروبی</a:t>
            </a:r>
            <a:endParaRPr lang="fa-IR" dirty="0">
              <a:solidFill>
                <a:srgbClr val="002060"/>
              </a:solidFill>
            </a:endParaRPr>
          </a:p>
        </p:txBody>
      </p:sp>
      <p:sp>
        <p:nvSpPr>
          <p:cNvPr id="3" name="Content Placeholder 2"/>
          <p:cNvSpPr>
            <a:spLocks noGrp="1"/>
          </p:cNvSpPr>
          <p:nvPr>
            <p:ph idx="1"/>
          </p:nvPr>
        </p:nvSpPr>
        <p:spPr>
          <a:xfrm>
            <a:off x="214282" y="1142984"/>
            <a:ext cx="8786874" cy="5357850"/>
          </a:xfrm>
        </p:spPr>
        <p:txBody>
          <a:bodyPr>
            <a:normAutofit fontScale="85000" lnSpcReduction="10000"/>
          </a:bodyPr>
          <a:lstStyle/>
          <a:p>
            <a:pPr>
              <a:buFont typeface="Wingdings" pitchFamily="2" charset="2"/>
              <a:buChar char="Ø"/>
            </a:pPr>
            <a:r>
              <a:rPr lang="fa-IR" b="1" dirty="0" smtClean="0">
                <a:solidFill>
                  <a:srgbClr val="C00000"/>
                </a:solidFill>
              </a:rPr>
              <a:t>نگه داری کوتاه مدت (کمتر از یکسال)</a:t>
            </a:r>
          </a:p>
          <a:p>
            <a:pPr>
              <a:buNone/>
            </a:pPr>
            <a:r>
              <a:rPr lang="fa-IR" b="1" dirty="0" smtClean="0">
                <a:solidFill>
                  <a:srgbClr val="C00000"/>
                </a:solidFill>
              </a:rPr>
              <a:t>كشت در محيط </a:t>
            </a:r>
            <a:r>
              <a:rPr lang="en-US" b="1" dirty="0" smtClean="0">
                <a:solidFill>
                  <a:srgbClr val="C00000"/>
                </a:solidFill>
              </a:rPr>
              <a:t>CTA </a:t>
            </a:r>
            <a:r>
              <a:rPr lang="fa-IR" b="1" dirty="0" smtClean="0">
                <a:solidFill>
                  <a:srgbClr val="C00000"/>
                </a:solidFill>
              </a:rPr>
              <a:t> براي نيسريا و استرپتوكک:</a:t>
            </a:r>
          </a:p>
          <a:p>
            <a:pPr>
              <a:buNone/>
            </a:pPr>
            <a:r>
              <a:rPr lang="fa-IR" b="1" dirty="0" smtClean="0"/>
              <a:t>-محيط کشت </a:t>
            </a:r>
            <a:r>
              <a:rPr lang="en-US" b="1" dirty="0" smtClean="0"/>
              <a:t>(CTA) </a:t>
            </a:r>
            <a:r>
              <a:rPr lang="en-US" b="1" dirty="0" err="1" smtClean="0"/>
              <a:t>Cystine</a:t>
            </a:r>
            <a:r>
              <a:rPr lang="en-US" b="1" dirty="0" smtClean="0"/>
              <a:t> </a:t>
            </a:r>
            <a:r>
              <a:rPr lang="en-US" b="1" dirty="0" err="1" smtClean="0"/>
              <a:t>Tryptic</a:t>
            </a:r>
            <a:r>
              <a:rPr lang="en-US" b="1" dirty="0" smtClean="0"/>
              <a:t> Agar </a:t>
            </a:r>
            <a:r>
              <a:rPr lang="fa-IR" b="1" dirty="0" smtClean="0"/>
              <a:t> را با عمق زياد درلوله شيشه ای درپيچ دار تهيه کنيد.</a:t>
            </a:r>
          </a:p>
          <a:p>
            <a:pPr>
              <a:buNone/>
            </a:pPr>
            <a:r>
              <a:rPr lang="fa-IR" b="1" dirty="0" smtClean="0"/>
              <a:t>-سويه نيسريا يا استرپتوکک را به طور عمقي در اين محيط کشت دهيد.</a:t>
            </a:r>
          </a:p>
          <a:p>
            <a:pPr>
              <a:buNone/>
            </a:pPr>
            <a:r>
              <a:rPr lang="fa-IR" b="1" dirty="0" smtClean="0"/>
              <a:t>محيط را به مدت 72 - 24 ساعت در دمای </a:t>
            </a:r>
            <a:r>
              <a:rPr lang="en-US" b="1" dirty="0" smtClean="0"/>
              <a:t> 36 ± 1 º C </a:t>
            </a:r>
            <a:r>
              <a:rPr lang="fa-IR" b="1" dirty="0" smtClean="0"/>
              <a:t>و </a:t>
            </a:r>
            <a:r>
              <a:rPr lang="en-US" b="1" dirty="0" smtClean="0"/>
              <a:t>5</a:t>
            </a:r>
            <a:r>
              <a:rPr lang="fa-IR" b="1" dirty="0" smtClean="0"/>
              <a:t>% </a:t>
            </a:r>
            <a:r>
              <a:rPr lang="en-US" b="1" dirty="0" smtClean="0"/>
              <a:t>Co</a:t>
            </a:r>
            <a:r>
              <a:rPr lang="en-US" sz="3000" b="1" dirty="0" smtClean="0"/>
              <a:t>2</a:t>
            </a:r>
            <a:r>
              <a:rPr lang="en-US" b="1" dirty="0" smtClean="0"/>
              <a:t> </a:t>
            </a:r>
            <a:r>
              <a:rPr lang="fa-IR" b="1" dirty="0" smtClean="0"/>
              <a:t>انکوبه نماييد.</a:t>
            </a:r>
          </a:p>
          <a:p>
            <a:pPr>
              <a:buNone/>
            </a:pPr>
            <a:r>
              <a:rPr lang="fa-IR" b="1" dirty="0" smtClean="0"/>
              <a:t>- لوله درپيچ دار را در پارافين مذاب فرو ببريد، که کاملاً درِ لوله را بپوشاند.</a:t>
            </a:r>
          </a:p>
          <a:p>
            <a:pPr>
              <a:buNone/>
            </a:pPr>
            <a:r>
              <a:rPr lang="fa-IR" b="1" dirty="0" smtClean="0"/>
              <a:t>*برای نيسرياها لوله را در </a:t>
            </a:r>
            <a:r>
              <a:rPr lang="en-US" b="1" dirty="0" smtClean="0"/>
              <a:t> 35 º C </a:t>
            </a:r>
            <a:r>
              <a:rPr lang="fa-IR" b="1" dirty="0" smtClean="0"/>
              <a:t>نگهداری کنيد و </a:t>
            </a:r>
            <a:r>
              <a:rPr lang="fa-IR" b="1" u="sng" dirty="0" smtClean="0"/>
              <a:t>هر دو هفته يکبار </a:t>
            </a:r>
            <a:r>
              <a:rPr lang="fa-IR" b="1" dirty="0" smtClean="0"/>
              <a:t>تجديد کشت نماييد. </a:t>
            </a:r>
          </a:p>
          <a:p>
            <a:pPr>
              <a:buNone/>
            </a:pPr>
            <a:r>
              <a:rPr lang="fa-IR" b="1" dirty="0" smtClean="0"/>
              <a:t>*برای استرپتوکک ها لوله را با رعايت شرايط ايمني در دمای اتاق نگهداری کرده و </a:t>
            </a:r>
            <a:r>
              <a:rPr lang="fa-IR" b="1" u="sng" dirty="0" smtClean="0"/>
              <a:t>هر ماه تجديد </a:t>
            </a:r>
            <a:r>
              <a:rPr lang="fa-IR" b="1" dirty="0" smtClean="0"/>
              <a:t>کشت کنيد</a:t>
            </a:r>
            <a:r>
              <a:rPr lang="fa-IR"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pp\613693-768382.jpg"/>
          <p:cNvPicPr>
            <a:picLocks noChangeAspect="1" noChangeArrowheads="1"/>
          </p:cNvPicPr>
          <p:nvPr/>
        </p:nvPicPr>
        <p:blipFill>
          <a:blip r:embed="rId3" cstate="print"/>
          <a:srcRect/>
          <a:stretch>
            <a:fillRect/>
          </a:stretch>
        </p:blipFill>
        <p:spPr bwMode="auto">
          <a:xfrm>
            <a:off x="0" y="0"/>
            <a:ext cx="9144000" cy="7000899"/>
          </a:xfrm>
          <a:prstGeom prst="rect">
            <a:avLst/>
          </a:prstGeom>
          <a:noFill/>
        </p:spPr>
      </p:pic>
      <p:sp>
        <p:nvSpPr>
          <p:cNvPr id="2" name="Title 1"/>
          <p:cNvSpPr>
            <a:spLocks noGrp="1"/>
          </p:cNvSpPr>
          <p:nvPr>
            <p:ph type="title"/>
          </p:nvPr>
        </p:nvSpPr>
        <p:spPr/>
        <p:txBody>
          <a:bodyPr>
            <a:normAutofit/>
          </a:bodyPr>
          <a:lstStyle/>
          <a:p>
            <a:r>
              <a:rPr lang="fa-IR" sz="4000" b="1" dirty="0" smtClean="0">
                <a:solidFill>
                  <a:srgbClr val="7030A0"/>
                </a:solidFill>
              </a:rPr>
              <a:t>کنترل کیفی دیسک های آنتی بیوتیکی</a:t>
            </a:r>
            <a:endParaRPr lang="fa-IR" sz="4000" dirty="0">
              <a:solidFill>
                <a:srgbClr val="7030A0"/>
              </a:solidFill>
            </a:endParaRPr>
          </a:p>
        </p:txBody>
      </p:sp>
      <p:sp>
        <p:nvSpPr>
          <p:cNvPr id="3" name="Content Placeholder 2"/>
          <p:cNvSpPr>
            <a:spLocks noGrp="1"/>
          </p:cNvSpPr>
          <p:nvPr>
            <p:ph idx="1"/>
          </p:nvPr>
        </p:nvSpPr>
        <p:spPr>
          <a:xfrm>
            <a:off x="142844" y="1214422"/>
            <a:ext cx="8858312" cy="5357850"/>
          </a:xfrm>
        </p:spPr>
        <p:txBody>
          <a:bodyPr>
            <a:normAutofit lnSpcReduction="10000"/>
          </a:bodyPr>
          <a:lstStyle/>
          <a:p>
            <a:pPr>
              <a:buNone/>
            </a:pPr>
            <a:r>
              <a:rPr lang="fa-IR" b="1" dirty="0" smtClean="0">
                <a:solidFill>
                  <a:srgbClr val="002060"/>
                </a:solidFill>
                <a:cs typeface="+mj-cs"/>
              </a:rPr>
              <a:t>*دستورالعمل روش انجام کنترل کیفی دیسک های آنتی بیوتیکی، وجود داشته و استفاده شود.</a:t>
            </a:r>
          </a:p>
          <a:p>
            <a:pPr>
              <a:buNone/>
            </a:pPr>
            <a:r>
              <a:rPr lang="fa-IR" b="1" dirty="0" smtClean="0">
                <a:solidFill>
                  <a:srgbClr val="002060"/>
                </a:solidFill>
                <a:cs typeface="+mj-cs"/>
              </a:rPr>
              <a:t>   کتاب "استانداردعملکردی آزمایش تعیین حساسیت ضد میکروبی به روش انتشاراز دیسک" و دستورالعمل</a:t>
            </a:r>
          </a:p>
          <a:p>
            <a:pPr algn="l">
              <a:buNone/>
            </a:pPr>
            <a:r>
              <a:rPr lang="fa-IR" b="1" dirty="0" smtClean="0">
                <a:solidFill>
                  <a:srgbClr val="002060"/>
                </a:solidFill>
                <a:cs typeface="+mj-cs"/>
              </a:rPr>
              <a:t> </a:t>
            </a:r>
            <a:r>
              <a:rPr lang="en-US" b="1" dirty="0" smtClean="0">
                <a:solidFill>
                  <a:srgbClr val="002060"/>
                </a:solidFill>
                <a:cs typeface="+mj-cs"/>
              </a:rPr>
              <a:t> M02-A12 CLSI 2015</a:t>
            </a:r>
            <a:endParaRPr lang="fa-IR" b="1" dirty="0" smtClean="0">
              <a:solidFill>
                <a:srgbClr val="002060"/>
              </a:solidFill>
              <a:cs typeface="+mj-cs"/>
            </a:endParaRPr>
          </a:p>
          <a:p>
            <a:pPr>
              <a:buNone/>
            </a:pPr>
            <a:r>
              <a:rPr lang="fa-IR" b="1" dirty="0" smtClean="0">
                <a:cs typeface="+mj-cs"/>
              </a:rPr>
              <a:t>*جداول معیار تفسیر قطر هاله عدم رشد با سویه های استاندارد برای کنترل کیفی دیسک های آنتی بیوتیکی وجود داشته باشد.</a:t>
            </a:r>
          </a:p>
          <a:p>
            <a:pPr>
              <a:buNone/>
            </a:pPr>
            <a:r>
              <a:rPr lang="fa-IR" b="1" dirty="0" smtClean="0">
                <a:cs typeface="+mj-cs"/>
              </a:rPr>
              <a:t>* </a:t>
            </a:r>
            <a:r>
              <a:rPr lang="fa-IR" b="1" dirty="0" smtClean="0">
                <a:solidFill>
                  <a:srgbClr val="800080"/>
                </a:solidFill>
                <a:cs typeface="+mj-cs"/>
              </a:rPr>
              <a:t>مستندات استفاده از جداول معیار تفسیر قطر هاله عدم رشد با سویه های استاندارد متعلق به "استاندارد </a:t>
            </a:r>
            <a:r>
              <a:rPr lang="en-US" b="1" dirty="0" smtClean="0">
                <a:solidFill>
                  <a:srgbClr val="800080"/>
                </a:solidFill>
                <a:cs typeface="+mj-cs"/>
              </a:rPr>
              <a:t>CLSI M100 </a:t>
            </a:r>
            <a:r>
              <a:rPr lang="fa-IR" b="1" dirty="0" smtClean="0">
                <a:solidFill>
                  <a:srgbClr val="800080"/>
                </a:solidFill>
                <a:cs typeface="+mj-cs"/>
              </a:rPr>
              <a:t> ویرایش سال 2016و پس از آن"</a:t>
            </a:r>
            <a:endParaRPr lang="fa-IR" b="1" dirty="0">
              <a:solidFill>
                <a:srgbClr val="800080"/>
              </a:solidFill>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pp\white-flower-glare-2K-wallpaper-middle-size.jpg"/>
          <p:cNvPicPr>
            <a:picLocks noChangeAspect="1" noChangeArrowheads="1"/>
          </p:cNvPicPr>
          <p:nvPr/>
        </p:nvPicPr>
        <p:blipFill>
          <a:blip r:embed="rId3" cstate="print">
            <a:lum contrast="-24000"/>
          </a:blip>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a:bodyPr>
          <a:lstStyle/>
          <a:p>
            <a:r>
              <a:rPr lang="fa-IR" sz="4800" b="1" dirty="0" smtClean="0">
                <a:solidFill>
                  <a:schemeClr val="accent6">
                    <a:lumMod val="75000"/>
                  </a:schemeClr>
                </a:solidFill>
              </a:rPr>
              <a:t>تست کور رنگی</a:t>
            </a:r>
            <a:endParaRPr lang="fa-IR" sz="4800" b="1" dirty="0">
              <a:solidFill>
                <a:schemeClr val="accent6">
                  <a:lumMod val="75000"/>
                </a:schemeClr>
              </a:solidFill>
            </a:endParaRPr>
          </a:p>
        </p:txBody>
      </p:sp>
      <p:pic>
        <p:nvPicPr>
          <p:cNvPr id="4" name="Content Placeholder 3" descr="http://hamyaryiran.ir/images/colour-blindness/colour-blindness/Plate1.gif"/>
          <p:cNvPicPr>
            <a:picLocks noGrp="1"/>
          </p:cNvPicPr>
          <p:nvPr>
            <p:ph idx="1"/>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000628" y="1500174"/>
            <a:ext cx="3143272" cy="2714644"/>
          </a:xfrm>
          <a:prstGeom prst="rect">
            <a:avLst/>
          </a:prstGeom>
          <a:noFill/>
          <a:ln>
            <a:noFill/>
          </a:ln>
        </p:spPr>
      </p:pic>
      <p:sp>
        <p:nvSpPr>
          <p:cNvPr id="7" name="Title 1"/>
          <p:cNvSpPr txBox="1">
            <a:spLocks/>
          </p:cNvSpPr>
          <p:nvPr/>
        </p:nvSpPr>
        <p:spPr>
          <a:xfrm>
            <a:off x="285720" y="4714884"/>
            <a:ext cx="8229600" cy="114300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chemeClr val="bg1"/>
                </a:solidFill>
                <a:effectLst/>
                <a:uLnTx/>
                <a:uFillTx/>
                <a:latin typeface="+mj-lt"/>
                <a:ea typeface="+mj-ea"/>
                <a:cs typeface="+mj-cs"/>
              </a:rPr>
              <a:t>همه افراد باید بتوانند </a:t>
            </a:r>
            <a:r>
              <a:rPr kumimoji="0" lang="ar-SA" sz="3600" b="1" i="0" u="sng" strike="noStrike" kern="1200" cap="none" spc="0" normalizeH="0" baseline="0" noProof="0" dirty="0" smtClean="0">
                <a:ln>
                  <a:noFill/>
                </a:ln>
                <a:solidFill>
                  <a:schemeClr val="bg1"/>
                </a:solidFill>
                <a:effectLst/>
                <a:uLnTx/>
                <a:uFillTx/>
                <a:latin typeface="+mj-lt"/>
                <a:ea typeface="+mj-ea"/>
                <a:cs typeface="+mj-cs"/>
              </a:rPr>
              <a:t>عدد 12</a:t>
            </a:r>
            <a:r>
              <a:rPr kumimoji="0" lang="ar-SA" sz="3600" b="1" i="0" u="none" strike="noStrike" kern="1200" cap="none" spc="0" normalizeH="0" baseline="0" noProof="0" dirty="0" smtClean="0">
                <a:ln>
                  <a:noFill/>
                </a:ln>
                <a:solidFill>
                  <a:schemeClr val="bg1"/>
                </a:solidFill>
                <a:effectLst/>
                <a:uLnTx/>
                <a:uFillTx/>
                <a:latin typeface="+mj-lt"/>
                <a:ea typeface="+mj-ea"/>
                <a:cs typeface="+mj-cs"/>
              </a:rPr>
              <a:t> را مشاهده کنند، حتی کسانی که دچار کوررنگی کلی هستند</a:t>
            </a:r>
            <a:r>
              <a:rPr kumimoji="0" lang="en-US" sz="3600" b="1" i="0" u="none" strike="noStrike" kern="1200" cap="none" spc="0" normalizeH="0" baseline="0" noProof="0" dirty="0" smtClean="0">
                <a:ln>
                  <a:noFill/>
                </a:ln>
                <a:solidFill>
                  <a:schemeClr val="bg1"/>
                </a:solidFill>
                <a:effectLst/>
                <a:uLnTx/>
                <a:uFillTx/>
                <a:latin typeface="+mj-lt"/>
                <a:ea typeface="+mj-ea"/>
                <a:cs typeface="+mj-cs"/>
              </a:rPr>
              <a:t>.</a:t>
            </a:r>
            <a:endParaRPr kumimoji="0" lang="fa-IR" sz="36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pp\613693-768382.jpg"/>
          <p:cNvPicPr>
            <a:picLocks noChangeAspect="1" noChangeArrowheads="1"/>
          </p:cNvPicPr>
          <p:nvPr/>
        </p:nvPicPr>
        <p:blipFill>
          <a:blip r:embed="rId2" cstate="print"/>
          <a:srcRect/>
          <a:stretch>
            <a:fillRect/>
          </a:stretch>
        </p:blipFill>
        <p:spPr bwMode="auto">
          <a:xfrm>
            <a:off x="0" y="0"/>
            <a:ext cx="9144000" cy="7000899"/>
          </a:xfrm>
          <a:prstGeom prst="rect">
            <a:avLst/>
          </a:prstGeom>
          <a:noFill/>
        </p:spPr>
      </p:pic>
      <p:sp>
        <p:nvSpPr>
          <p:cNvPr id="2" name="Title 1"/>
          <p:cNvSpPr>
            <a:spLocks noGrp="1"/>
          </p:cNvSpPr>
          <p:nvPr>
            <p:ph type="title"/>
          </p:nvPr>
        </p:nvSpPr>
        <p:spPr/>
        <p:txBody>
          <a:bodyPr/>
          <a:lstStyle/>
          <a:p>
            <a:r>
              <a:rPr lang="fa-IR" b="1" dirty="0" smtClean="0">
                <a:solidFill>
                  <a:srgbClr val="7030A0"/>
                </a:solidFill>
              </a:rPr>
              <a:t>رنگ ها /معرف ها/آنتی سرم ها و...</a:t>
            </a:r>
            <a:endParaRPr lang="fa-IR" dirty="0">
              <a:solidFill>
                <a:srgbClr val="7030A0"/>
              </a:solidFill>
            </a:endParaRPr>
          </a:p>
        </p:txBody>
      </p:sp>
      <p:sp>
        <p:nvSpPr>
          <p:cNvPr id="3" name="Content Placeholder 2"/>
          <p:cNvSpPr>
            <a:spLocks noGrp="1"/>
          </p:cNvSpPr>
          <p:nvPr>
            <p:ph idx="1"/>
          </p:nvPr>
        </p:nvSpPr>
        <p:spPr>
          <a:xfrm>
            <a:off x="0" y="1600200"/>
            <a:ext cx="9001156" cy="4972072"/>
          </a:xfrm>
        </p:spPr>
        <p:txBody>
          <a:bodyPr>
            <a:normAutofit/>
          </a:bodyPr>
          <a:lstStyle/>
          <a:p>
            <a:pPr>
              <a:buNone/>
            </a:pPr>
            <a:r>
              <a:rPr lang="fa-IR" sz="2800" b="1" dirty="0" smtClean="0">
                <a:solidFill>
                  <a:srgbClr val="C00000"/>
                </a:solidFill>
                <a:cs typeface="+mj-cs"/>
              </a:rPr>
              <a:t>*رنگ گرم مصرفی </a:t>
            </a:r>
            <a:r>
              <a:rPr lang="fa-IR" sz="2800" b="1" u="sng" dirty="0" smtClean="0">
                <a:solidFill>
                  <a:srgbClr val="C00000"/>
                </a:solidFill>
                <a:cs typeface="+mj-cs"/>
              </a:rPr>
              <a:t>حداقل به طور هفتگی</a:t>
            </a:r>
            <a:r>
              <a:rPr lang="fa-IR" sz="2800" b="1" dirty="0" smtClean="0">
                <a:solidFill>
                  <a:srgbClr val="C00000"/>
                </a:solidFill>
                <a:cs typeface="+mj-cs"/>
              </a:rPr>
              <a:t>، برای واکنش های مثبت و منفی کنترل می شود و در زمان مصرف از لحاظ وجود رسوب احتمالی بررسی و نتایج آن ثبت گردد.(دستورالعمل</a:t>
            </a:r>
            <a:r>
              <a:rPr lang="en-US" sz="2800" b="1" dirty="0" smtClean="0">
                <a:solidFill>
                  <a:srgbClr val="C00000"/>
                </a:solidFill>
                <a:cs typeface="+mj-cs"/>
              </a:rPr>
              <a:t>M-12 </a:t>
            </a:r>
            <a:r>
              <a:rPr lang="fa-IR" sz="2800" b="1" dirty="0" smtClean="0">
                <a:solidFill>
                  <a:srgbClr val="C00000"/>
                </a:solidFill>
                <a:cs typeface="+mj-cs"/>
              </a:rPr>
              <a:t>)</a:t>
            </a:r>
          </a:p>
          <a:p>
            <a:pPr>
              <a:buNone/>
            </a:pPr>
            <a:r>
              <a:rPr lang="fa-IR" sz="2800" b="1" dirty="0" smtClean="0"/>
              <a:t>*معرف ها در هر سری ساخت </a:t>
            </a:r>
            <a:r>
              <a:rPr lang="fa-IR" sz="2800" b="1" u="sng" dirty="0" smtClean="0"/>
              <a:t>و سپس سه ماه یکبار </a:t>
            </a:r>
            <a:r>
              <a:rPr lang="fa-IR" sz="2800" b="1" dirty="0" smtClean="0"/>
              <a:t>و در موارد خاص در هر روز کاری برای واکنش های مثبت و منفی کنترل کیفی شوند.</a:t>
            </a:r>
          </a:p>
          <a:p>
            <a:pPr>
              <a:buNone/>
            </a:pPr>
            <a:r>
              <a:rPr lang="fa-IR" sz="2800" b="1" dirty="0" smtClean="0">
                <a:solidFill>
                  <a:srgbClr val="7030A0"/>
                </a:solidFill>
              </a:rPr>
              <a:t>*آنتی سرم ها در هر سری ساخت و </a:t>
            </a:r>
            <a:r>
              <a:rPr lang="fa-IR" sz="2800" b="1" u="sng" dirty="0" smtClean="0">
                <a:solidFill>
                  <a:srgbClr val="7030A0"/>
                </a:solidFill>
              </a:rPr>
              <a:t>سپس شش ماه یکبار </a:t>
            </a:r>
            <a:r>
              <a:rPr lang="fa-IR" sz="2800" b="1" dirty="0" smtClean="0">
                <a:solidFill>
                  <a:srgbClr val="7030A0"/>
                </a:solidFill>
              </a:rPr>
              <a:t>و در موارد خاص در هر روز کاری برای واکنش های مثبت و منفی کنترل کیفی شوند.</a:t>
            </a:r>
          </a:p>
          <a:p>
            <a:pPr>
              <a:buNone/>
            </a:pPr>
            <a:r>
              <a:rPr lang="fa-IR" sz="2800" b="1" dirty="0" smtClean="0">
                <a:solidFill>
                  <a:srgbClr val="FF0000"/>
                </a:solidFill>
              </a:rPr>
              <a:t>*دیسک های تشخیصی در هر سری ساخت </a:t>
            </a:r>
            <a:r>
              <a:rPr lang="fa-IR" sz="2800" b="1" u="sng" dirty="0" smtClean="0">
                <a:solidFill>
                  <a:srgbClr val="FF0000"/>
                </a:solidFill>
              </a:rPr>
              <a:t>وسپس ماهی یکبار </a:t>
            </a:r>
            <a:r>
              <a:rPr lang="fa-IR" sz="2800" b="1" dirty="0" smtClean="0">
                <a:solidFill>
                  <a:srgbClr val="FF0000"/>
                </a:solidFill>
              </a:rPr>
              <a:t>برای واکنش های مثبت ومنفی کنترل کیفی شوند.</a:t>
            </a:r>
            <a:endParaRPr lang="fa-IR" sz="2800" b="1" dirty="0">
              <a:solidFill>
                <a:srgbClr val="FF0000"/>
              </a:solidFill>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p\613693-768382.jpg"/>
          <p:cNvPicPr>
            <a:picLocks noChangeAspect="1" noChangeArrowheads="1"/>
          </p:cNvPicPr>
          <p:nvPr/>
        </p:nvPicPr>
        <p:blipFill>
          <a:blip r:embed="rId2" cstate="print"/>
          <a:srcRect/>
          <a:stretch>
            <a:fillRect/>
          </a:stretch>
        </p:blipFill>
        <p:spPr bwMode="auto">
          <a:xfrm>
            <a:off x="0" y="0"/>
            <a:ext cx="9144000" cy="7000899"/>
          </a:xfrm>
          <a:prstGeom prst="rect">
            <a:avLst/>
          </a:prstGeom>
          <a:noFill/>
        </p:spPr>
      </p:pic>
      <p:sp>
        <p:nvSpPr>
          <p:cNvPr id="2" name="Title 1"/>
          <p:cNvSpPr>
            <a:spLocks noGrp="1"/>
          </p:cNvSpPr>
          <p:nvPr>
            <p:ph type="title"/>
          </p:nvPr>
        </p:nvSpPr>
        <p:spPr>
          <a:xfrm>
            <a:off x="457200" y="274638"/>
            <a:ext cx="8229600" cy="1011222"/>
          </a:xfrm>
        </p:spPr>
        <p:txBody>
          <a:bodyPr/>
          <a:lstStyle/>
          <a:p>
            <a:r>
              <a:rPr lang="fa-IR" b="1" dirty="0" smtClean="0">
                <a:solidFill>
                  <a:srgbClr val="800080"/>
                </a:solidFill>
              </a:rPr>
              <a:t>مدیریت نمونه</a:t>
            </a:r>
            <a:endParaRPr lang="fa-IR" b="1" dirty="0">
              <a:solidFill>
                <a:srgbClr val="800080"/>
              </a:solidFill>
            </a:endParaRPr>
          </a:p>
        </p:txBody>
      </p:sp>
      <p:sp>
        <p:nvSpPr>
          <p:cNvPr id="3" name="Content Placeholder 2"/>
          <p:cNvSpPr>
            <a:spLocks noGrp="1"/>
          </p:cNvSpPr>
          <p:nvPr>
            <p:ph idx="1"/>
          </p:nvPr>
        </p:nvSpPr>
        <p:spPr>
          <a:xfrm>
            <a:off x="285720" y="1285860"/>
            <a:ext cx="8572560" cy="5286412"/>
          </a:xfrm>
        </p:spPr>
        <p:txBody>
          <a:bodyPr>
            <a:normAutofit/>
          </a:bodyPr>
          <a:lstStyle/>
          <a:p>
            <a:pPr algn="just">
              <a:buNone/>
            </a:pPr>
            <a:r>
              <a:rPr lang="fa-IR" sz="3500" b="1" dirty="0" smtClean="0">
                <a:solidFill>
                  <a:srgbClr val="0070C0"/>
                </a:solidFill>
              </a:rPr>
              <a:t>دستورالعمل </a:t>
            </a:r>
            <a:r>
              <a:rPr lang="en-US" sz="3500" b="1" dirty="0" smtClean="0">
                <a:solidFill>
                  <a:srgbClr val="0070C0"/>
                </a:solidFill>
              </a:rPr>
              <a:t>M-18</a:t>
            </a:r>
          </a:p>
          <a:p>
            <a:pPr algn="just">
              <a:buNone/>
            </a:pPr>
            <a:r>
              <a:rPr lang="fa-IR" b="1" dirty="0" smtClean="0">
                <a:solidFill>
                  <a:srgbClr val="800080"/>
                </a:solidFill>
              </a:rPr>
              <a:t>دستورالعمل های مدیریت نمونه شامل(فرآیند </a:t>
            </a:r>
            <a:r>
              <a:rPr lang="fa-IR" b="1" u="sng" dirty="0" smtClean="0">
                <a:solidFill>
                  <a:srgbClr val="800080"/>
                </a:solidFill>
              </a:rPr>
              <a:t>قبل ، حين و پس از آزمايش </a:t>
            </a:r>
            <a:r>
              <a:rPr lang="fa-IR" b="1" dirty="0" smtClean="0">
                <a:solidFill>
                  <a:srgbClr val="800080"/>
                </a:solidFill>
              </a:rPr>
              <a:t>میباشند).</a:t>
            </a:r>
          </a:p>
          <a:p>
            <a:pPr algn="just">
              <a:buNone/>
            </a:pPr>
            <a:r>
              <a:rPr lang="fa-IR" b="1" dirty="0" smtClean="0">
                <a:solidFill>
                  <a:srgbClr val="800080"/>
                </a:solidFill>
              </a:rPr>
              <a:t>* جمع آوری نمونه، ردیابی نمونه، ذخیره سازی نمونه، رد نمونه، نحوه انتقال و ارجاع نمونه و امحاء یا نگه داری نمونه پس از انجام آزمایش و غیره</a:t>
            </a:r>
            <a:endParaRPr lang="en-US" b="1" dirty="0" smtClean="0">
              <a:solidFill>
                <a:srgbClr val="800080"/>
              </a:solidFill>
            </a:endParaRPr>
          </a:p>
          <a:p>
            <a:pPr>
              <a:buNone/>
            </a:pPr>
            <a:r>
              <a:rPr lang="fa-IR" b="1" dirty="0" smtClean="0"/>
              <a:t>* دستورالعمل </a:t>
            </a:r>
            <a:r>
              <a:rPr lang="fa-IR" b="1" u="sng" dirty="0" smtClean="0"/>
              <a:t>معيارهای رد و قبول انواع نمونه های کلينيکی </a:t>
            </a:r>
            <a:r>
              <a:rPr lang="fa-IR" b="1" dirty="0" smtClean="0"/>
              <a:t>و نحوه برخورد با آن بايد تدوين شده و به کارکنان مرتبط در اين خصوص آموزشهای لازم داده شود.</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pp\613693-768382.jpg"/>
          <p:cNvPicPr>
            <a:picLocks noChangeAspect="1" noChangeArrowheads="1"/>
          </p:cNvPicPr>
          <p:nvPr/>
        </p:nvPicPr>
        <p:blipFill>
          <a:blip r:embed="rId2" cstate="print"/>
          <a:srcRect/>
          <a:stretch>
            <a:fillRect/>
          </a:stretch>
        </p:blipFill>
        <p:spPr bwMode="auto">
          <a:xfrm>
            <a:off x="0" y="0"/>
            <a:ext cx="9144000" cy="7000899"/>
          </a:xfrm>
          <a:prstGeom prst="rect">
            <a:avLst/>
          </a:prstGeom>
          <a:noFill/>
        </p:spPr>
      </p:pic>
      <p:sp>
        <p:nvSpPr>
          <p:cNvPr id="2" name="Title 1"/>
          <p:cNvSpPr>
            <a:spLocks noGrp="1"/>
          </p:cNvSpPr>
          <p:nvPr>
            <p:ph type="title"/>
          </p:nvPr>
        </p:nvSpPr>
        <p:spPr>
          <a:xfrm>
            <a:off x="357158" y="274638"/>
            <a:ext cx="8358246" cy="939784"/>
          </a:xfrm>
        </p:spPr>
        <p:txBody>
          <a:bodyPr>
            <a:noAutofit/>
          </a:bodyPr>
          <a:lstStyle/>
          <a:p>
            <a:pPr algn="r"/>
            <a:r>
              <a:rPr lang="fa-IR" sz="3600" b="1" dirty="0" smtClean="0">
                <a:solidFill>
                  <a:srgbClr val="FF0000"/>
                </a:solidFill>
              </a:rPr>
              <a:t>دستورالعمل روش استاندارد انتقال نمونه هاي عفوني</a:t>
            </a:r>
            <a:endParaRPr lang="fa-IR" sz="3600" dirty="0">
              <a:solidFill>
                <a:srgbClr val="FF0000"/>
              </a:solidFill>
            </a:endParaRPr>
          </a:p>
        </p:txBody>
      </p:sp>
      <p:sp>
        <p:nvSpPr>
          <p:cNvPr id="3" name="Content Placeholder 2"/>
          <p:cNvSpPr>
            <a:spLocks noGrp="1"/>
          </p:cNvSpPr>
          <p:nvPr>
            <p:ph idx="1"/>
          </p:nvPr>
        </p:nvSpPr>
        <p:spPr>
          <a:xfrm>
            <a:off x="214282" y="1142984"/>
            <a:ext cx="8715436" cy="5500726"/>
          </a:xfrm>
        </p:spPr>
        <p:txBody>
          <a:bodyPr>
            <a:normAutofit fontScale="92500" lnSpcReduction="20000"/>
          </a:bodyPr>
          <a:lstStyle/>
          <a:p>
            <a:pPr algn="just">
              <a:buNone/>
            </a:pPr>
            <a:r>
              <a:rPr lang="fa-IR" b="1" dirty="0" smtClean="0">
                <a:solidFill>
                  <a:srgbClr val="800080"/>
                </a:solidFill>
              </a:rPr>
              <a:t>* دستورالعمل </a:t>
            </a:r>
            <a:r>
              <a:rPr lang="en-US" b="1" dirty="0" smtClean="0">
                <a:solidFill>
                  <a:srgbClr val="800080"/>
                </a:solidFill>
              </a:rPr>
              <a:t>M-11</a:t>
            </a:r>
            <a:endParaRPr lang="fa-IR" b="1" dirty="0" smtClean="0">
              <a:solidFill>
                <a:srgbClr val="800080"/>
              </a:solidFill>
            </a:endParaRPr>
          </a:p>
          <a:p>
            <a:pPr algn="just">
              <a:buNone/>
            </a:pPr>
            <a:r>
              <a:rPr lang="fa-IR" b="1" dirty="0" smtClean="0"/>
              <a:t>* انتقال نمونه هاي آلوده يا نمونه هايي که احتمال آلودگي آنها وجود دارد، به صورت انتقال بين آزمايشگاهي، انتقال نمونه هاي بخش هاي مختلف بيمارستان به آزمايشگاه بيمارستان، انتقال بين بيمارستان و آزمايشگاه و نيز مطب پزشکان وآزمايشگاه، بايد تحت شرايط استاندارد باشد.</a:t>
            </a:r>
          </a:p>
          <a:p>
            <a:pPr algn="just">
              <a:buNone/>
            </a:pPr>
            <a:r>
              <a:rPr lang="fa-IR" b="1" dirty="0" smtClean="0">
                <a:solidFill>
                  <a:srgbClr val="800080"/>
                </a:solidFill>
              </a:rPr>
              <a:t>* استفاده از ظروف استاندارد جهت بسته بندي با درج علائم و برچسب هاي لازم، روش بسته بندي استاندارد، رعايت اصول ايمني جهت انتقال نمونه، </a:t>
            </a:r>
            <a:r>
              <a:rPr lang="fa-IR" b="1" u="sng" dirty="0" smtClean="0">
                <a:solidFill>
                  <a:srgbClr val="800080"/>
                </a:solidFill>
              </a:rPr>
              <a:t>رعايت زنجيره سرد</a:t>
            </a:r>
            <a:r>
              <a:rPr lang="fa-IR" b="1" dirty="0" smtClean="0">
                <a:solidFill>
                  <a:srgbClr val="800080"/>
                </a:solidFill>
              </a:rPr>
              <a:t> در صورت لزوم و غيره انجام شود.</a:t>
            </a:r>
          </a:p>
          <a:p>
            <a:pPr algn="just">
              <a:buNone/>
            </a:pPr>
            <a:r>
              <a:rPr lang="fa-IR" b="1" dirty="0" smtClean="0"/>
              <a:t>* </a:t>
            </a:r>
            <a:r>
              <a:rPr lang="fa-IR" b="1" dirty="0" smtClean="0">
                <a:solidFill>
                  <a:srgbClr val="002060"/>
                </a:solidFill>
              </a:rPr>
              <a:t>حمل ونقل نمونه ها مي تواند از راه هوا، دريا، جاده، راه آهن و نيز پست طبق قوانين موجود در هر کشورو دستورالعمل مربوطه، تحت شرايط صحيح بسته بندي انجام شود.</a:t>
            </a:r>
            <a:endParaRPr lang="fa-IR" b="1" dirty="0">
              <a:solidFill>
                <a:srgbClr val="00206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42908" y="-214338"/>
            <a:ext cx="9286908" cy="7072338"/>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39784"/>
          </a:xfrm>
        </p:spPr>
        <p:txBody>
          <a:bodyPr>
            <a:normAutofit fontScale="90000"/>
          </a:bodyPr>
          <a:lstStyle/>
          <a:p>
            <a:r>
              <a:rPr lang="fa-IR" b="1" dirty="0" smtClean="0">
                <a:solidFill>
                  <a:srgbClr val="002060"/>
                </a:solidFill>
              </a:rPr>
              <a:t/>
            </a:r>
            <a:br>
              <a:rPr lang="fa-IR" b="1" dirty="0" smtClean="0">
                <a:solidFill>
                  <a:srgbClr val="002060"/>
                </a:solidFill>
              </a:rPr>
            </a:br>
            <a:r>
              <a:rPr lang="fa-IR" b="1" dirty="0" smtClean="0">
                <a:solidFill>
                  <a:srgbClr val="002060"/>
                </a:solidFill>
              </a:rPr>
              <a:t>موادعفوني </a:t>
            </a:r>
            <a:r>
              <a:rPr lang="en-US" b="1" dirty="0" smtClean="0">
                <a:solidFill>
                  <a:srgbClr val="002060"/>
                </a:solidFill>
              </a:rPr>
              <a:t>(Infectious Substances) </a:t>
            </a:r>
            <a:br>
              <a:rPr lang="en-US" b="1" dirty="0" smtClean="0">
                <a:solidFill>
                  <a:srgbClr val="002060"/>
                </a:solidFill>
              </a:rPr>
            </a:br>
            <a:endParaRPr lang="fa-IR" dirty="0">
              <a:solidFill>
                <a:srgbClr val="002060"/>
              </a:solidFill>
            </a:endParaRPr>
          </a:p>
        </p:txBody>
      </p:sp>
      <p:sp>
        <p:nvSpPr>
          <p:cNvPr id="3" name="Content Placeholder 2"/>
          <p:cNvSpPr>
            <a:spLocks noGrp="1"/>
          </p:cNvSpPr>
          <p:nvPr>
            <p:ph idx="1"/>
          </p:nvPr>
        </p:nvSpPr>
        <p:spPr>
          <a:xfrm>
            <a:off x="142844" y="1428736"/>
            <a:ext cx="8786874" cy="5072098"/>
          </a:xfrm>
        </p:spPr>
        <p:txBody>
          <a:bodyPr>
            <a:normAutofit/>
          </a:bodyPr>
          <a:lstStyle/>
          <a:p>
            <a:pPr algn="just">
              <a:buNone/>
            </a:pPr>
            <a:r>
              <a:rPr lang="fa-IR" b="1" dirty="0" smtClean="0"/>
              <a:t>اين گروه مواد عفوني شناخته شده و يا موادي که ممکن است عفوني باشند، را دربرگرفته و </a:t>
            </a:r>
            <a:r>
              <a:rPr lang="fa-IR" b="1" u="sng" dirty="0" smtClean="0"/>
              <a:t>شامل باکتري ها، ويروس ها، ريکتزيا، انگل ها، قارچ ها و نيز عوامل ديگري مانند پريون ها مي باشد</a:t>
            </a:r>
            <a:r>
              <a:rPr lang="fa-IR" b="1" dirty="0" smtClean="0"/>
              <a:t> و در صورتي که به دليل بسته بندي نامناسب به بيرون نشت کنند، مي توانند در تماس فيزيکي با انسان و يا حيوان باعث ايجاد بيماري گردند.</a:t>
            </a:r>
          </a:p>
          <a:p>
            <a:pPr algn="just">
              <a:buNone/>
            </a:pPr>
            <a:r>
              <a:rPr lang="fa-IR" b="1" dirty="0" smtClean="0">
                <a:solidFill>
                  <a:srgbClr val="800080"/>
                </a:solidFill>
              </a:rPr>
              <a:t>*مواد عفوني به سه گروه </a:t>
            </a:r>
            <a:r>
              <a:rPr lang="en-US" b="1" dirty="0" smtClean="0">
                <a:solidFill>
                  <a:srgbClr val="800080"/>
                </a:solidFill>
              </a:rPr>
              <a:t>B ,A </a:t>
            </a:r>
            <a:r>
              <a:rPr lang="fa-IR" b="1" dirty="0" smtClean="0">
                <a:solidFill>
                  <a:srgbClr val="800080"/>
                </a:solidFill>
              </a:rPr>
              <a:t> و مواد معاف شده (</a:t>
            </a:r>
            <a:r>
              <a:rPr lang="en-US" b="1" dirty="0" smtClean="0">
                <a:solidFill>
                  <a:srgbClr val="800080"/>
                </a:solidFill>
              </a:rPr>
              <a:t>Exempt human/animal specimens </a:t>
            </a:r>
            <a:r>
              <a:rPr lang="fa-IR" b="1" dirty="0" smtClean="0">
                <a:solidFill>
                  <a:srgbClr val="800080"/>
                </a:solidFill>
              </a:rPr>
              <a:t>) تقسيم مي شوند.</a:t>
            </a:r>
            <a:endParaRPr lang="fa-IR" b="1" dirty="0">
              <a:solidFill>
                <a:srgbClr val="80008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42908" y="-214338"/>
            <a:ext cx="9286908" cy="7072338"/>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96908"/>
          </a:xfrm>
        </p:spPr>
        <p:txBody>
          <a:bodyPr>
            <a:normAutofit fontScale="90000"/>
          </a:bodyPr>
          <a:lstStyle/>
          <a:p>
            <a:r>
              <a:rPr lang="fa-IR" b="1" dirty="0" smtClean="0">
                <a:solidFill>
                  <a:srgbClr val="002060"/>
                </a:solidFill>
              </a:rPr>
              <a:t/>
            </a:r>
            <a:br>
              <a:rPr lang="fa-IR" b="1" dirty="0" smtClean="0">
                <a:solidFill>
                  <a:srgbClr val="002060"/>
                </a:solidFill>
              </a:rPr>
            </a:br>
            <a:r>
              <a:rPr lang="fa-IR" b="1" dirty="0" smtClean="0">
                <a:solidFill>
                  <a:srgbClr val="002060"/>
                </a:solidFill>
              </a:rPr>
              <a:t>موادعفوني </a:t>
            </a:r>
            <a:r>
              <a:rPr lang="en-US" b="1" dirty="0" smtClean="0">
                <a:solidFill>
                  <a:srgbClr val="002060"/>
                </a:solidFill>
              </a:rPr>
              <a:t>(Infectious Substances) </a:t>
            </a:r>
            <a:br>
              <a:rPr lang="en-US" b="1" dirty="0" smtClean="0">
                <a:solidFill>
                  <a:srgbClr val="002060"/>
                </a:solidFill>
              </a:rPr>
            </a:br>
            <a:endParaRPr lang="fa-IR" dirty="0"/>
          </a:p>
        </p:txBody>
      </p:sp>
      <p:sp>
        <p:nvSpPr>
          <p:cNvPr id="3" name="Content Placeholder 2"/>
          <p:cNvSpPr>
            <a:spLocks noGrp="1"/>
          </p:cNvSpPr>
          <p:nvPr>
            <p:ph idx="1"/>
          </p:nvPr>
        </p:nvSpPr>
        <p:spPr>
          <a:xfrm>
            <a:off x="0" y="928670"/>
            <a:ext cx="8929718" cy="5786478"/>
          </a:xfrm>
        </p:spPr>
        <p:txBody>
          <a:bodyPr>
            <a:noAutofit/>
          </a:bodyPr>
          <a:lstStyle/>
          <a:p>
            <a:pPr algn="just">
              <a:buFont typeface="Wingdings" pitchFamily="2" charset="2"/>
              <a:buChar char="q"/>
            </a:pPr>
            <a:r>
              <a:rPr lang="fa-IR" sz="2800" b="1" dirty="0" smtClean="0">
                <a:solidFill>
                  <a:srgbClr val="800080"/>
                </a:solidFill>
                <a:cs typeface="+mj-cs"/>
              </a:rPr>
              <a:t>مواد عفوني گروه </a:t>
            </a:r>
            <a:r>
              <a:rPr lang="en-US" sz="2800" b="1" dirty="0" smtClean="0">
                <a:solidFill>
                  <a:srgbClr val="800080"/>
                </a:solidFill>
                <a:cs typeface="+mj-cs"/>
              </a:rPr>
              <a:t>A </a:t>
            </a:r>
            <a:r>
              <a:rPr lang="fa-IR" sz="2800" b="1" dirty="0" smtClean="0">
                <a:solidFill>
                  <a:srgbClr val="800080"/>
                </a:solidFill>
                <a:cs typeface="+mj-cs"/>
              </a:rPr>
              <a:t> موادي هستند که مي توانند باعث ناتواني دائمي ويا بيماري هاي کشنده و يا تهديد کننده زندگي درانسان و يا حيوان سالم شوند </a:t>
            </a:r>
            <a:r>
              <a:rPr lang="fa-IR" sz="2800" b="1" u="sng" dirty="0" smtClean="0">
                <a:solidFill>
                  <a:srgbClr val="800080"/>
                </a:solidFill>
                <a:cs typeface="+mj-cs"/>
              </a:rPr>
              <a:t>(طبق جدول پيوست شماره 2) </a:t>
            </a:r>
            <a:r>
              <a:rPr lang="fa-IR" sz="2800" b="1" dirty="0" smtClean="0">
                <a:solidFill>
                  <a:srgbClr val="800080"/>
                </a:solidFill>
                <a:cs typeface="+mj-cs"/>
              </a:rPr>
              <a:t>و درارتباط با بيماري هاي بومي وشرايط منطقه متفاوت مي باشند. </a:t>
            </a:r>
          </a:p>
          <a:p>
            <a:pPr algn="l">
              <a:buNone/>
            </a:pPr>
            <a:r>
              <a:rPr lang="fa-IR" sz="2800" b="1" dirty="0" smtClean="0">
                <a:solidFill>
                  <a:srgbClr val="800080"/>
                </a:solidFill>
              </a:rPr>
              <a:t>گروه </a:t>
            </a:r>
            <a:r>
              <a:rPr lang="en-US" sz="2800" b="1" dirty="0" smtClean="0">
                <a:solidFill>
                  <a:srgbClr val="800080"/>
                </a:solidFill>
              </a:rPr>
              <a:t>A</a:t>
            </a:r>
            <a:r>
              <a:rPr lang="fa-IR" sz="2800" b="1" dirty="0" smtClean="0">
                <a:solidFill>
                  <a:srgbClr val="800080"/>
                </a:solidFill>
              </a:rPr>
              <a:t> تحت عنوان: </a:t>
            </a:r>
            <a:r>
              <a:rPr lang="en-US" sz="2800" b="1" dirty="0" smtClean="0">
                <a:solidFill>
                  <a:srgbClr val="800080"/>
                </a:solidFill>
              </a:rPr>
              <a:t>(United Nations Number)= UN 2814</a:t>
            </a:r>
            <a:endParaRPr lang="fa-IR" sz="2800" b="1" dirty="0" smtClean="0">
              <a:solidFill>
                <a:srgbClr val="800080"/>
              </a:solidFill>
              <a:cs typeface="+mj-cs"/>
            </a:endParaRPr>
          </a:p>
          <a:p>
            <a:pPr algn="just">
              <a:buFont typeface="Wingdings" pitchFamily="2" charset="2"/>
              <a:buChar char="q"/>
            </a:pPr>
            <a:r>
              <a:rPr lang="fa-IR" sz="2800" b="1" dirty="0" smtClean="0">
                <a:solidFill>
                  <a:srgbClr val="C00000"/>
                </a:solidFill>
              </a:rPr>
              <a:t>نکته:در مورد نمونه هايي که در گروه </a:t>
            </a:r>
            <a:r>
              <a:rPr lang="en-US" sz="2800" b="1" dirty="0" smtClean="0">
                <a:solidFill>
                  <a:srgbClr val="C00000"/>
                </a:solidFill>
              </a:rPr>
              <a:t>UN 2814 </a:t>
            </a:r>
            <a:r>
              <a:rPr lang="fa-IR" sz="2800" b="1" dirty="0" smtClean="0">
                <a:solidFill>
                  <a:srgbClr val="C00000"/>
                </a:solidFill>
              </a:rPr>
              <a:t> قرار مي گيرند، نمونه هاي با حجم بيش از </a:t>
            </a:r>
            <a:r>
              <a:rPr lang="en-US" sz="2800" b="1" dirty="0" smtClean="0">
                <a:solidFill>
                  <a:srgbClr val="C00000"/>
                </a:solidFill>
              </a:rPr>
              <a:t> 50 ml</a:t>
            </a:r>
            <a:r>
              <a:rPr lang="fa-IR" sz="2800" b="1" dirty="0" smtClean="0">
                <a:solidFill>
                  <a:srgbClr val="C00000"/>
                </a:solidFill>
              </a:rPr>
              <a:t>و يا </a:t>
            </a:r>
            <a:r>
              <a:rPr lang="en-US" sz="2800" b="1" dirty="0" smtClean="0">
                <a:solidFill>
                  <a:srgbClr val="C00000"/>
                </a:solidFill>
              </a:rPr>
              <a:t>50 </a:t>
            </a:r>
            <a:r>
              <a:rPr lang="en-US" sz="2800" b="1" dirty="0" err="1" smtClean="0">
                <a:solidFill>
                  <a:srgbClr val="C00000"/>
                </a:solidFill>
              </a:rPr>
              <a:t>gr</a:t>
            </a:r>
            <a:r>
              <a:rPr lang="fa-IR" sz="2800" b="1" dirty="0" smtClean="0">
                <a:solidFill>
                  <a:srgbClr val="C00000"/>
                </a:solidFill>
              </a:rPr>
              <a:t> را نبايد در هواپيماي مسافربري بارگيري نمود.</a:t>
            </a:r>
            <a:r>
              <a:rPr lang="fa-IR" sz="2800" dirty="0" smtClean="0"/>
              <a:t> </a:t>
            </a:r>
            <a:endParaRPr lang="fa-IR" sz="2800" b="1" dirty="0" smtClean="0">
              <a:solidFill>
                <a:srgbClr val="002060"/>
              </a:solidFill>
              <a:cs typeface="+mj-cs"/>
            </a:endParaRPr>
          </a:p>
          <a:p>
            <a:pPr algn="just">
              <a:buFont typeface="Wingdings" pitchFamily="2" charset="2"/>
              <a:buChar char="q"/>
            </a:pPr>
            <a:r>
              <a:rPr lang="fa-IR" sz="2800" b="1" dirty="0" smtClean="0">
                <a:solidFill>
                  <a:srgbClr val="002060"/>
                </a:solidFill>
                <a:cs typeface="+mj-cs"/>
              </a:rPr>
              <a:t>مواد عفوني گروه </a:t>
            </a:r>
            <a:r>
              <a:rPr lang="en-US" sz="2800" b="1" dirty="0" smtClean="0">
                <a:solidFill>
                  <a:srgbClr val="002060"/>
                </a:solidFill>
                <a:cs typeface="+mj-cs"/>
              </a:rPr>
              <a:t>B </a:t>
            </a:r>
            <a:r>
              <a:rPr lang="fa-IR" sz="2800" b="1" dirty="0" smtClean="0">
                <a:solidFill>
                  <a:srgbClr val="002060"/>
                </a:solidFill>
                <a:cs typeface="+mj-cs"/>
              </a:rPr>
              <a:t> موادي هستند که در فهرست جدول شماره 2 قرار نمي گيرند و شرايط فوق را از نظر بيماري زايي دارا نمي باشند، جزء نمونه هاي بيولوژیکي، گروه </a:t>
            </a:r>
            <a:r>
              <a:rPr lang="en-US" sz="2800" b="1" dirty="0" smtClean="0">
                <a:solidFill>
                  <a:srgbClr val="002060"/>
                </a:solidFill>
                <a:cs typeface="+mj-cs"/>
              </a:rPr>
              <a:t>B </a:t>
            </a:r>
            <a:r>
              <a:rPr lang="fa-IR" sz="2800" b="1" dirty="0" smtClean="0">
                <a:solidFill>
                  <a:srgbClr val="002060"/>
                </a:solidFill>
                <a:cs typeface="+mj-cs"/>
              </a:rPr>
              <a:t> و </a:t>
            </a:r>
            <a:r>
              <a:rPr lang="en-US" sz="2800" b="1" dirty="0" smtClean="0">
                <a:solidFill>
                  <a:srgbClr val="002060"/>
                </a:solidFill>
                <a:cs typeface="+mj-cs"/>
              </a:rPr>
              <a:t>UN 3373</a:t>
            </a:r>
            <a:r>
              <a:rPr lang="fa-IR" sz="2800" b="1" dirty="0" smtClean="0">
                <a:solidFill>
                  <a:srgbClr val="002060"/>
                </a:solidFill>
                <a:cs typeface="+mj-cs"/>
              </a:rPr>
              <a:t> طبقه بندي مي شوند و </a:t>
            </a:r>
            <a:r>
              <a:rPr lang="fa-IR" sz="2800" b="1" u="sng" dirty="0" smtClean="0">
                <a:solidFill>
                  <a:srgbClr val="002060"/>
                </a:solidFill>
                <a:cs typeface="+mj-cs"/>
              </a:rPr>
              <a:t>مطابق شکل پيوست شماره 4 دستورالعمل </a:t>
            </a:r>
            <a:r>
              <a:rPr lang="fa-IR" sz="2800" b="1" u="sng" dirty="0" smtClean="0">
                <a:solidFill>
                  <a:srgbClr val="002060"/>
                </a:solidFill>
              </a:rPr>
              <a:t>بسته بندي </a:t>
            </a:r>
            <a:r>
              <a:rPr lang="fa-IR" sz="2800" b="1" u="sng" dirty="0" smtClean="0">
                <a:solidFill>
                  <a:srgbClr val="002060"/>
                </a:solidFill>
                <a:cs typeface="+mj-cs"/>
              </a:rPr>
              <a:t>مي شوند.</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42908" y="-214338"/>
            <a:ext cx="9286908" cy="707233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fa-IR" b="1" dirty="0" smtClean="0">
                <a:solidFill>
                  <a:srgbClr val="7030A0"/>
                </a:solidFill>
              </a:rPr>
              <a:t>مواد معاف شده</a:t>
            </a:r>
            <a:endParaRPr lang="fa-IR" dirty="0">
              <a:solidFill>
                <a:srgbClr val="7030A0"/>
              </a:solidFill>
            </a:endParaRPr>
          </a:p>
        </p:txBody>
      </p:sp>
      <p:sp>
        <p:nvSpPr>
          <p:cNvPr id="3" name="Content Placeholder 2"/>
          <p:cNvSpPr>
            <a:spLocks noGrp="1"/>
          </p:cNvSpPr>
          <p:nvPr>
            <p:ph idx="1"/>
          </p:nvPr>
        </p:nvSpPr>
        <p:spPr>
          <a:xfrm>
            <a:off x="0" y="1214422"/>
            <a:ext cx="8858280" cy="5143536"/>
          </a:xfrm>
        </p:spPr>
        <p:txBody>
          <a:bodyPr>
            <a:normAutofit/>
          </a:bodyPr>
          <a:lstStyle/>
          <a:p>
            <a:pPr algn="just">
              <a:buFont typeface="Wingdings" pitchFamily="2" charset="2"/>
              <a:buChar char="q"/>
            </a:pPr>
            <a:r>
              <a:rPr lang="fa-IR" b="1" dirty="0" smtClean="0">
                <a:cs typeface="+mj-cs"/>
              </a:rPr>
              <a:t>از مواد معاف شده اي که مشمول بسته بندي سه محفظه اي نمي شوند، مي توان به نمونه هاي: </a:t>
            </a:r>
          </a:p>
          <a:p>
            <a:pPr algn="just">
              <a:buFont typeface="Wingdings" pitchFamily="2" charset="2"/>
              <a:buChar char="q"/>
            </a:pPr>
            <a:r>
              <a:rPr lang="fa-IR" b="1" dirty="0" smtClean="0">
                <a:solidFill>
                  <a:srgbClr val="002060"/>
                </a:solidFill>
                <a:cs typeface="+mj-cs"/>
              </a:rPr>
              <a:t>لکه های خون خشك شده(برای پزشکی قانونی و ژنتیک)</a:t>
            </a:r>
          </a:p>
          <a:p>
            <a:pPr algn="just">
              <a:buFont typeface="Wingdings" pitchFamily="2" charset="2"/>
              <a:buChar char="q"/>
            </a:pPr>
            <a:r>
              <a:rPr lang="fa-IR" b="1" dirty="0" smtClean="0">
                <a:solidFill>
                  <a:srgbClr val="002060"/>
                </a:solidFill>
              </a:rPr>
              <a:t> نمونه برای سنجش میزان داروها</a:t>
            </a:r>
            <a:endParaRPr lang="fa-IR" b="1" dirty="0" smtClean="0">
              <a:solidFill>
                <a:srgbClr val="002060"/>
              </a:solidFill>
              <a:cs typeface="+mj-cs"/>
            </a:endParaRPr>
          </a:p>
          <a:p>
            <a:pPr algn="just">
              <a:buFont typeface="Wingdings" pitchFamily="2" charset="2"/>
              <a:buChar char="q"/>
            </a:pPr>
            <a:r>
              <a:rPr lang="fa-IR" b="1" dirty="0" smtClean="0">
                <a:solidFill>
                  <a:srgbClr val="002060"/>
                </a:solidFill>
              </a:rPr>
              <a:t>مواد حاوي ميکروارگانيسم هايي که براي انسان و حيوان بيماري زا نيستند، موادي که هرگونه عامل بيماري زاي موجود در آن خنثي و يا غير فعال شده و هيچ گونه خطري نداشته باشد.</a:t>
            </a:r>
            <a:r>
              <a:rPr lang="fa-IR" dirty="0" smtClean="0">
                <a:solidFill>
                  <a:srgbClr val="002060"/>
                </a:solidFill>
              </a:rPr>
              <a:t> </a:t>
            </a:r>
          </a:p>
          <a:p>
            <a:pPr algn="just">
              <a:buNone/>
            </a:pPr>
            <a:r>
              <a:rPr lang="fa-IR" b="1" dirty="0" smtClean="0">
                <a:solidFill>
                  <a:srgbClr val="7030A0"/>
                </a:solidFill>
              </a:rPr>
              <a:t>* نکته: </a:t>
            </a:r>
            <a:r>
              <a:rPr lang="fa-IR" b="1" u="sng" dirty="0" smtClean="0">
                <a:solidFill>
                  <a:srgbClr val="7030A0"/>
                </a:solidFill>
              </a:rPr>
              <a:t>مواد معاف شده شماره </a:t>
            </a:r>
            <a:r>
              <a:rPr lang="en-US" b="1" u="sng" dirty="0" smtClean="0">
                <a:solidFill>
                  <a:srgbClr val="7030A0"/>
                </a:solidFill>
              </a:rPr>
              <a:t>UN</a:t>
            </a:r>
            <a:r>
              <a:rPr lang="fa-IR" b="1" u="sng" dirty="0" smtClean="0">
                <a:solidFill>
                  <a:srgbClr val="7030A0"/>
                </a:solidFill>
              </a:rPr>
              <a:t> ندارند</a:t>
            </a:r>
            <a:r>
              <a:rPr lang="fa-IR" b="1" dirty="0" smtClean="0">
                <a:solidFill>
                  <a:srgbClr val="7030A0"/>
                </a:solidFill>
              </a:rPr>
              <a:t>.</a:t>
            </a:r>
            <a:endParaRPr lang="fa-IR" b="1" dirty="0">
              <a:solidFill>
                <a:srgbClr val="7030A0"/>
              </a:solidFill>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42908" y="-214338"/>
            <a:ext cx="9286908" cy="7072338"/>
          </a:xfrm>
          <a:prstGeom prst="rect">
            <a:avLst/>
          </a:prstGeom>
          <a:noFill/>
          <a:ln w="9525">
            <a:noFill/>
            <a:miter lim="800000"/>
            <a:headEnd/>
            <a:tailEnd/>
          </a:ln>
          <a:effectLst/>
        </p:spPr>
      </p:pic>
      <p:sp>
        <p:nvSpPr>
          <p:cNvPr id="2" name="Title 1"/>
          <p:cNvSpPr>
            <a:spLocks noGrp="1"/>
          </p:cNvSpPr>
          <p:nvPr>
            <p:ph type="title"/>
          </p:nvPr>
        </p:nvSpPr>
        <p:spPr>
          <a:xfrm>
            <a:off x="500034" y="0"/>
            <a:ext cx="8229600" cy="868346"/>
          </a:xfrm>
        </p:spPr>
        <p:txBody>
          <a:bodyPr>
            <a:normAutofit fontScale="90000"/>
          </a:bodyPr>
          <a:lstStyle/>
          <a:p>
            <a:r>
              <a:rPr lang="fa-IR" b="1" dirty="0" smtClean="0"/>
              <a:t/>
            </a:r>
            <a:br>
              <a:rPr lang="fa-IR" b="1" dirty="0" smtClean="0"/>
            </a:br>
            <a:r>
              <a:rPr lang="fa-IR" b="1" dirty="0" smtClean="0">
                <a:solidFill>
                  <a:srgbClr val="FF0000"/>
                </a:solidFill>
              </a:rPr>
              <a:t>روش بسته بندي:</a:t>
            </a:r>
            <a:r>
              <a:rPr lang="fa-IR" b="1" dirty="0" smtClean="0"/>
              <a:t/>
            </a:r>
            <a:br>
              <a:rPr lang="fa-IR" b="1" dirty="0" smtClean="0"/>
            </a:br>
            <a:endParaRPr lang="fa-IR" dirty="0"/>
          </a:p>
        </p:txBody>
      </p:sp>
      <p:sp>
        <p:nvSpPr>
          <p:cNvPr id="3" name="Content Placeholder 2"/>
          <p:cNvSpPr>
            <a:spLocks noGrp="1"/>
          </p:cNvSpPr>
          <p:nvPr>
            <p:ph idx="1"/>
          </p:nvPr>
        </p:nvSpPr>
        <p:spPr>
          <a:xfrm>
            <a:off x="0" y="1142984"/>
            <a:ext cx="8929718" cy="5500726"/>
          </a:xfrm>
        </p:spPr>
        <p:txBody>
          <a:bodyPr>
            <a:normAutofit/>
          </a:bodyPr>
          <a:lstStyle/>
          <a:p>
            <a:pPr>
              <a:buNone/>
            </a:pPr>
            <a:r>
              <a:rPr lang="fa-IR" b="1" dirty="0" smtClean="0">
                <a:solidFill>
                  <a:srgbClr val="800080"/>
                </a:solidFill>
              </a:rPr>
              <a:t>جهت بسته بندي نمونه ها طبق شرايط استاندارد، بايد از سه محفظه که واجد شرايط ذيل باشد، استفاده نمود:</a:t>
            </a:r>
          </a:p>
          <a:p>
            <a:pPr algn="just">
              <a:buFont typeface="Wingdings" pitchFamily="2" charset="2"/>
              <a:buChar char="q"/>
            </a:pPr>
            <a:r>
              <a:rPr lang="fa-IR" sz="2800" b="1" dirty="0" smtClean="0"/>
              <a:t>نمونه را داخل ظرف درپيچ دارکه غيرقابل نفوذ به مايعات و غيرقابل نشت بوده، قرار دهيد. در صورتي که نمونه مايع باشد، اطراف لوله ها به طور جداگانه ماده جاذب الرطوبه مانند تکه هاي ابر و ... قرارداد که در واقع اين </a:t>
            </a:r>
            <a:r>
              <a:rPr lang="fa-IR" sz="2800" b="1" u="sng" dirty="0" smtClean="0">
                <a:solidFill>
                  <a:srgbClr val="800080"/>
                </a:solidFill>
              </a:rPr>
              <a:t>مواد جاذب بين محفظه اول و محفظه دوم قرار مي گيرند</a:t>
            </a:r>
            <a:r>
              <a:rPr lang="fa-IR" sz="2800" b="1" dirty="0" smtClean="0"/>
              <a:t>، تا در صورت شکستن و يا نشت لوله ها، مواد آلوده به محفظه بيروني نشت ننمايد .</a:t>
            </a:r>
            <a:r>
              <a:rPr lang="fa-IR" sz="2800" b="1" u="sng" dirty="0" smtClean="0">
                <a:solidFill>
                  <a:srgbClr val="800080"/>
                </a:solidFill>
              </a:rPr>
              <a:t>حجم مواد جاذب بايد متناسب با حجم مايع باشد. </a:t>
            </a:r>
            <a:r>
              <a:rPr lang="fa-IR" sz="2800" b="1" dirty="0" smtClean="0"/>
              <a:t>سپس محفظه اول را داخل محفظه دوم مقاومي که غيرقابل نشت و غيرقابل نفوذ به مايعات بوده، قرارداده و </a:t>
            </a:r>
            <a:r>
              <a:rPr lang="fa-IR" sz="2800" b="1" u="sng" dirty="0" smtClean="0"/>
              <a:t>مشخصات نمونه را روي آن درج کنيد.</a:t>
            </a:r>
          </a:p>
          <a:p>
            <a:endParaRPr lang="fa-I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2908" y="-214338"/>
            <a:ext cx="9286908" cy="7072338"/>
          </a:xfrm>
          <a:prstGeom prst="rect">
            <a:avLst/>
          </a:prstGeom>
          <a:noFill/>
          <a:ln w="9525">
            <a:noFill/>
            <a:miter lim="800000"/>
            <a:headEnd/>
            <a:tailEnd/>
          </a:ln>
          <a:effectLst/>
        </p:spPr>
      </p:pic>
      <p:sp>
        <p:nvSpPr>
          <p:cNvPr id="2" name="Title 1"/>
          <p:cNvSpPr>
            <a:spLocks noGrp="1"/>
          </p:cNvSpPr>
          <p:nvPr>
            <p:ph type="title"/>
          </p:nvPr>
        </p:nvSpPr>
        <p:spPr>
          <a:xfrm>
            <a:off x="428596" y="0"/>
            <a:ext cx="8229600" cy="1143000"/>
          </a:xfrm>
        </p:spPr>
        <p:txBody>
          <a:bodyPr>
            <a:normAutofit fontScale="90000"/>
          </a:bodyPr>
          <a:lstStyle/>
          <a:p>
            <a:r>
              <a:rPr lang="fa-IR" b="1" dirty="0" smtClean="0"/>
              <a:t/>
            </a:r>
            <a:br>
              <a:rPr lang="fa-IR" b="1" dirty="0" smtClean="0"/>
            </a:br>
            <a:r>
              <a:rPr lang="fa-IR" b="1" dirty="0" smtClean="0">
                <a:solidFill>
                  <a:srgbClr val="FF0000"/>
                </a:solidFill>
              </a:rPr>
              <a:t>روش بسته بندي:</a:t>
            </a:r>
            <a:r>
              <a:rPr lang="fa-IR" b="1" dirty="0" smtClean="0"/>
              <a:t/>
            </a:r>
            <a:br>
              <a:rPr lang="fa-IR" b="1" dirty="0" smtClean="0"/>
            </a:br>
            <a:endParaRPr lang="fa-IR" dirty="0"/>
          </a:p>
        </p:txBody>
      </p:sp>
      <p:sp>
        <p:nvSpPr>
          <p:cNvPr id="3" name="Content Placeholder 2"/>
          <p:cNvSpPr>
            <a:spLocks noGrp="1"/>
          </p:cNvSpPr>
          <p:nvPr>
            <p:ph idx="1"/>
          </p:nvPr>
        </p:nvSpPr>
        <p:spPr>
          <a:xfrm>
            <a:off x="142844" y="928670"/>
            <a:ext cx="8786874" cy="5715040"/>
          </a:xfrm>
        </p:spPr>
        <p:txBody>
          <a:bodyPr>
            <a:normAutofit/>
          </a:bodyPr>
          <a:lstStyle/>
          <a:p>
            <a:pPr algn="just">
              <a:buFont typeface="Wingdings" pitchFamily="2" charset="2"/>
              <a:buChar char="ü"/>
            </a:pPr>
            <a:r>
              <a:rPr lang="fa-IR" sz="2800" b="1" dirty="0" smtClean="0">
                <a:cs typeface="+mj-cs"/>
              </a:rPr>
              <a:t>سپس محفظه دوم را داخل محفظه سوم مقاوم به ضربه و شرايط محيطي </a:t>
            </a:r>
            <a:r>
              <a:rPr lang="fa-IR" sz="2800" b="1" u="sng" dirty="0" smtClean="0">
                <a:cs typeface="+mj-cs"/>
              </a:rPr>
              <a:t>(که معمولأ در نمونه هايي که نياز به رعايت زنجيره سرد دارند محفظه سوم را مي تواند </a:t>
            </a:r>
            <a:r>
              <a:rPr lang="en-US" sz="2800" b="1" u="sng" dirty="0" smtClean="0">
                <a:cs typeface="+mj-cs"/>
              </a:rPr>
              <a:t> Cold Box </a:t>
            </a:r>
            <a:r>
              <a:rPr lang="fa-IR" sz="2800" b="1" u="sng" dirty="0" smtClean="0">
                <a:cs typeface="+mj-cs"/>
              </a:rPr>
              <a:t> تشکيل دهد) </a:t>
            </a:r>
            <a:r>
              <a:rPr lang="fa-IR" sz="2800" b="1" dirty="0" smtClean="0">
                <a:cs typeface="+mj-cs"/>
              </a:rPr>
              <a:t>قرار داده و در غير اين صورت، بايد اين محفظه ازمقاومت بسيار خوبي برخوردار باشد.</a:t>
            </a:r>
          </a:p>
          <a:p>
            <a:pPr algn="just">
              <a:buFont typeface="Wingdings" pitchFamily="2" charset="2"/>
              <a:buChar char="ü"/>
            </a:pPr>
            <a:r>
              <a:rPr lang="fa-IR" sz="2800" b="1" dirty="0" smtClean="0">
                <a:cs typeface="+mj-cs"/>
              </a:rPr>
              <a:t>در مورد نمونه هايي که بايد با رعايت زنجيره سرد منتقل شوند، </a:t>
            </a:r>
            <a:r>
              <a:rPr lang="fa-IR" sz="2800" b="1" u="sng" dirty="0" smtClean="0">
                <a:solidFill>
                  <a:srgbClr val="FF0000"/>
                </a:solidFill>
                <a:cs typeface="+mj-cs"/>
              </a:rPr>
              <a:t>از يخ خشك (بین محفظه دوم و سوم) و يا نيتروژن مايع استفاده مي شود.</a:t>
            </a:r>
            <a:r>
              <a:rPr lang="fa-IR" sz="2800" b="1" dirty="0" smtClean="0"/>
              <a:t> در مورد اين نمونه ها بايد از </a:t>
            </a:r>
            <a:r>
              <a:rPr lang="en-US" sz="2800" b="1" dirty="0" smtClean="0"/>
              <a:t>UN 3245 </a:t>
            </a:r>
            <a:r>
              <a:rPr lang="fa-IR" sz="2800" b="1" dirty="0" smtClean="0"/>
              <a:t> استفاده کرد.</a:t>
            </a:r>
          </a:p>
          <a:p>
            <a:pPr algn="just">
              <a:buFont typeface="Wingdings" pitchFamily="2" charset="2"/>
              <a:buChar char="ü"/>
            </a:pPr>
            <a:r>
              <a:rPr lang="fa-IR" sz="2800" b="1" dirty="0" smtClean="0"/>
              <a:t>بر روي اين محفظه بايد مشخصات ذيل درج گردد:</a:t>
            </a:r>
          </a:p>
          <a:p>
            <a:pPr algn="just">
              <a:buNone/>
            </a:pPr>
            <a:r>
              <a:rPr lang="fa-IR" sz="2800" b="1" dirty="0" smtClean="0"/>
              <a:t>  نام و آدرس فرستنده و گيرنده، نام و شماره تلفن شخص مسئول و تأييد کننده شرايط بسته بندي و...</a:t>
            </a:r>
            <a:endParaRPr lang="fa-IR" sz="2800" b="1" u="sng" dirty="0" smtClean="0">
              <a:solidFill>
                <a:srgbClr val="FF0000"/>
              </a:solidFill>
              <a:cs typeface="+mj-cs"/>
            </a:endParaRPr>
          </a:p>
          <a:p>
            <a:pPr algn="just">
              <a:buFont typeface="Wingdings" pitchFamily="2" charset="2"/>
              <a:buChar char="ü"/>
            </a:pPr>
            <a:r>
              <a:rPr lang="fa-IR" sz="2800" b="1" dirty="0" smtClean="0">
                <a:solidFill>
                  <a:srgbClr val="FF0000"/>
                </a:solidFill>
              </a:rPr>
              <a:t>نکته مهم: </a:t>
            </a:r>
            <a:r>
              <a:rPr lang="fa-IR" sz="2800" b="1" dirty="0" smtClean="0">
                <a:solidFill>
                  <a:srgbClr val="800080"/>
                </a:solidFill>
              </a:rPr>
              <a:t>انتقال نمونه هاي عفوني به صورت شخصي و توسط افراد </a:t>
            </a:r>
            <a:r>
              <a:rPr lang="fa-IR" sz="2800" b="1" u="sng" dirty="0" smtClean="0">
                <a:solidFill>
                  <a:srgbClr val="800080"/>
                </a:solidFill>
              </a:rPr>
              <a:t>از طريق هوا کاملاً غيرقانوني </a:t>
            </a:r>
            <a:r>
              <a:rPr lang="fa-IR" sz="2800" b="1" dirty="0" smtClean="0">
                <a:solidFill>
                  <a:srgbClr val="800080"/>
                </a:solidFill>
              </a:rPr>
              <a:t>مي باشد.</a:t>
            </a:r>
            <a:endParaRPr lang="fa-IR" sz="2800" b="1" u="sng" dirty="0">
              <a:solidFill>
                <a:srgbClr val="FF0000"/>
              </a:solidFill>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0"/>
            <a:ext cx="9215502" cy="6858000"/>
          </a:xfrm>
          <a:prstGeom prst="rect">
            <a:avLst/>
          </a:prstGeom>
          <a:noFill/>
          <a:ln w="9525">
            <a:noFill/>
            <a:miter lim="800000"/>
            <a:headEnd/>
            <a:tailEnd/>
          </a:ln>
          <a:effectLst/>
        </p:spPr>
      </p:pic>
      <p:sp>
        <p:nvSpPr>
          <p:cNvPr id="2" name="Title 1"/>
          <p:cNvSpPr>
            <a:spLocks noGrp="1"/>
          </p:cNvSpPr>
          <p:nvPr>
            <p:ph type="title"/>
          </p:nvPr>
        </p:nvSpPr>
        <p:spPr>
          <a:xfrm>
            <a:off x="500034" y="214290"/>
            <a:ext cx="8229600" cy="1000132"/>
          </a:xfrm>
        </p:spPr>
        <p:txBody>
          <a:bodyPr>
            <a:normAutofit/>
          </a:bodyPr>
          <a:lstStyle/>
          <a:p>
            <a:r>
              <a:rPr lang="fa-IR" sz="4800" b="1" dirty="0" smtClean="0">
                <a:solidFill>
                  <a:srgbClr val="FF0000"/>
                </a:solidFill>
              </a:rPr>
              <a:t>گزارش دهی</a:t>
            </a:r>
            <a:endParaRPr lang="fa-IR" sz="4800" dirty="0">
              <a:solidFill>
                <a:srgbClr val="FF0000"/>
              </a:solidFill>
            </a:endParaRPr>
          </a:p>
        </p:txBody>
      </p:sp>
      <p:sp>
        <p:nvSpPr>
          <p:cNvPr id="3" name="Content Placeholder 2"/>
          <p:cNvSpPr>
            <a:spLocks noGrp="1"/>
          </p:cNvSpPr>
          <p:nvPr>
            <p:ph idx="1"/>
          </p:nvPr>
        </p:nvSpPr>
        <p:spPr>
          <a:xfrm>
            <a:off x="142844" y="1214422"/>
            <a:ext cx="8858312" cy="5429288"/>
          </a:xfrm>
        </p:spPr>
        <p:txBody>
          <a:bodyPr>
            <a:normAutofit fontScale="92500" lnSpcReduction="10000"/>
          </a:bodyPr>
          <a:lstStyle/>
          <a:p>
            <a:pPr>
              <a:buNone/>
            </a:pPr>
            <a:r>
              <a:rPr lang="fa-IR" b="1" dirty="0" smtClean="0">
                <a:solidFill>
                  <a:srgbClr val="C00000"/>
                </a:solidFill>
              </a:rPr>
              <a:t>* دستورالعمل شیوه گزارش دهی و مکتوب کردن نتایج بحرانی بر اساس "فهرست موارد بحرانی در آزمایشگاه میکروب شناسی" آزمایشگاه مرجع سلامت کد </a:t>
            </a:r>
            <a:r>
              <a:rPr lang="en-US" b="1" dirty="0" smtClean="0">
                <a:solidFill>
                  <a:srgbClr val="C00000"/>
                </a:solidFill>
              </a:rPr>
              <a:t>M-16 </a:t>
            </a:r>
            <a:r>
              <a:rPr lang="fa-IR" b="1" dirty="0" smtClean="0">
                <a:solidFill>
                  <a:srgbClr val="C00000"/>
                </a:solidFill>
              </a:rPr>
              <a:t> و سایر مراجع</a:t>
            </a:r>
          </a:p>
          <a:p>
            <a:pPr>
              <a:buNone/>
            </a:pPr>
            <a:r>
              <a:rPr lang="fa-IR" b="1" dirty="0" smtClean="0"/>
              <a:t>* موارد بحراني در آزمايشگاه ميكروب شناسي ، شامل نتايج آزمايش هايي است كه مي توانند </a:t>
            </a:r>
            <a:r>
              <a:rPr lang="fa-IR" b="1" u="sng" dirty="0" smtClean="0"/>
              <a:t>تهديد كننده حيات بيمار </a:t>
            </a:r>
            <a:r>
              <a:rPr lang="fa-IR" b="1" dirty="0" smtClean="0"/>
              <a:t>باشند و بايد فوراً و از هرطريق ممكن به اطلاع پزشك معالج برسد. </a:t>
            </a:r>
          </a:p>
          <a:p>
            <a:pPr algn="just">
              <a:buNone/>
            </a:pPr>
            <a:r>
              <a:rPr lang="fa-IR" b="1" dirty="0" smtClean="0"/>
              <a:t>    گزارش های اولیه مربوط به نتایج لام های گرم، گستره های مرطوب، کشت های اولیه باکتریایی و مقاومت های آنتی بیوتیکی تعریف شده فوراً به پزشک مسئول و یا سایر کادر درمانی </a:t>
            </a:r>
            <a:r>
              <a:rPr lang="fa-IR" b="1" u="sng" dirty="0" smtClean="0"/>
              <a:t>به طور شفاهی ( </a:t>
            </a:r>
            <a:r>
              <a:rPr lang="en-US" b="1" u="sng" dirty="0" smtClean="0"/>
              <a:t>Hot line</a:t>
            </a:r>
            <a:r>
              <a:rPr lang="fa-IR" b="1" u="sng" dirty="0" smtClean="0"/>
              <a:t> )</a:t>
            </a:r>
            <a:r>
              <a:rPr lang="fa-IR" b="1" dirty="0" smtClean="0"/>
              <a:t> و به شیوه مناسب و مشخص اطلاع داده شده </a:t>
            </a:r>
            <a:r>
              <a:rPr lang="fa-IR" b="1" u="sng" dirty="0" smtClean="0">
                <a:solidFill>
                  <a:srgbClr val="800080"/>
                </a:solidFill>
              </a:rPr>
              <a:t>وتمام مراحل فرايند اطلاع رساني بايد با ذكر جزئيات، مستند و نگهداري شود.</a:t>
            </a:r>
          </a:p>
          <a:p>
            <a:pPr>
              <a:buNone/>
            </a:pPr>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42908" y="-214338"/>
            <a:ext cx="9286908" cy="7072338"/>
          </a:xfrm>
          <a:prstGeom prst="rect">
            <a:avLst/>
          </a:prstGeom>
          <a:noFill/>
          <a:ln w="9525">
            <a:noFill/>
            <a:miter lim="800000"/>
            <a:headEnd/>
            <a:tailEnd/>
          </a:ln>
          <a:effectLst/>
        </p:spPr>
      </p:pic>
      <p:sp>
        <p:nvSpPr>
          <p:cNvPr id="2" name="Title 1"/>
          <p:cNvSpPr>
            <a:spLocks noGrp="1"/>
          </p:cNvSpPr>
          <p:nvPr>
            <p:ph type="title"/>
          </p:nvPr>
        </p:nvSpPr>
        <p:spPr>
          <a:xfrm>
            <a:off x="500034" y="142852"/>
            <a:ext cx="8229600" cy="1143000"/>
          </a:xfrm>
        </p:spPr>
        <p:txBody>
          <a:bodyPr>
            <a:normAutofit/>
          </a:bodyPr>
          <a:lstStyle/>
          <a:p>
            <a:r>
              <a:rPr lang="fa-IR" sz="4800" b="1" dirty="0" smtClean="0">
                <a:solidFill>
                  <a:srgbClr val="FF0000"/>
                </a:solidFill>
              </a:rPr>
              <a:t>گزارش دهی</a:t>
            </a:r>
            <a:endParaRPr lang="fa-IR" sz="4800" b="1" dirty="0">
              <a:solidFill>
                <a:srgbClr val="FF0000"/>
              </a:solidFill>
            </a:endParaRPr>
          </a:p>
        </p:txBody>
      </p:sp>
      <p:sp>
        <p:nvSpPr>
          <p:cNvPr id="3" name="Content Placeholder 2"/>
          <p:cNvSpPr>
            <a:spLocks noGrp="1"/>
          </p:cNvSpPr>
          <p:nvPr>
            <p:ph idx="1"/>
          </p:nvPr>
        </p:nvSpPr>
        <p:spPr>
          <a:xfrm>
            <a:off x="0" y="1285860"/>
            <a:ext cx="8858280" cy="5286412"/>
          </a:xfrm>
        </p:spPr>
        <p:txBody>
          <a:bodyPr>
            <a:normAutofit/>
          </a:bodyPr>
          <a:lstStyle/>
          <a:p>
            <a:pPr>
              <a:buNone/>
            </a:pPr>
            <a:r>
              <a:rPr lang="fa-IR" dirty="0" smtClean="0"/>
              <a:t>*</a:t>
            </a:r>
            <a:r>
              <a:rPr lang="fa-IR" b="1" dirty="0" smtClean="0">
                <a:cs typeface="+mj-cs"/>
              </a:rPr>
              <a:t>اطلاعات مربوط به نتایج آزمایش های تعیین حساسیت ضد میکروبی به صورت دوره ای برای اطلاع پزشکان یا کمیته کنترل عفونت بیمارستانی گزارش گردد.</a:t>
            </a:r>
          </a:p>
          <a:p>
            <a:pPr>
              <a:buNone/>
            </a:pPr>
            <a:r>
              <a:rPr lang="fa-IR" b="1" dirty="0" smtClean="0">
                <a:solidFill>
                  <a:srgbClr val="FF0000"/>
                </a:solidFill>
                <a:cs typeface="+mj-cs"/>
              </a:rPr>
              <a:t>*گزارش نمونه های مشکوک به التور و لام های اسید فاست مثبت از گروه بیماری های تحت مراقبت به مراکز بهداشتی</a:t>
            </a:r>
          </a:p>
          <a:p>
            <a:pPr>
              <a:buNone/>
            </a:pPr>
            <a:r>
              <a:rPr lang="fa-IR" b="1" dirty="0" smtClean="0">
                <a:solidFill>
                  <a:srgbClr val="002060"/>
                </a:solidFill>
                <a:cs typeface="+mj-cs"/>
              </a:rPr>
              <a:t>*مکتوب بودن و </a:t>
            </a:r>
            <a:r>
              <a:rPr lang="fa-IR" b="1" dirty="0" smtClean="0">
                <a:solidFill>
                  <a:srgbClr val="002060"/>
                </a:solidFill>
              </a:rPr>
              <a:t>وجود سوابق </a:t>
            </a:r>
            <a:r>
              <a:rPr lang="fa-IR" b="1" dirty="0" smtClean="0">
                <a:solidFill>
                  <a:srgbClr val="002060"/>
                </a:solidFill>
                <a:cs typeface="+mj-cs"/>
              </a:rPr>
              <a:t>روند گزارش نتایج نمونه های مشکوک، به مراکزبهداشتی طبق دستورالعمل گزارش دهی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pp\white-flower-glare-2K-wallpaper-middle-size.jpg"/>
          <p:cNvPicPr>
            <a:picLocks noChangeAspect="1" noChangeArrowheads="1"/>
          </p:cNvPicPr>
          <p:nvPr/>
        </p:nvPicPr>
        <p:blipFill>
          <a:blip r:embed="rId2" cstate="print">
            <a:lum contrast="-26000"/>
          </a:blip>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a:bodyPr>
          <a:lstStyle/>
          <a:p>
            <a:r>
              <a:rPr lang="fa-IR" sz="4800" b="1" dirty="0" smtClean="0">
                <a:solidFill>
                  <a:schemeClr val="accent6">
                    <a:lumMod val="75000"/>
                  </a:schemeClr>
                </a:solidFill>
              </a:rPr>
              <a:t>تست کور رنگی</a:t>
            </a:r>
            <a:endParaRPr lang="fa-IR" sz="4800" b="1" dirty="0">
              <a:solidFill>
                <a:schemeClr val="accent6">
                  <a:lumMod val="75000"/>
                </a:schemeClr>
              </a:solidFill>
            </a:endParaRPr>
          </a:p>
        </p:txBody>
      </p:sp>
      <p:pic>
        <p:nvPicPr>
          <p:cNvPr id="4" name="Content Placeholder 3" descr="http://hamyaryiran.ir/images/colour-blindness/colour-blindness/Plate2.gif"/>
          <p:cNvPicPr>
            <a:picLocks noGrp="1"/>
          </p:cNvPicPr>
          <p:nvPr>
            <p:ph idx="1"/>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000628" y="1428736"/>
            <a:ext cx="3071834" cy="2643206"/>
          </a:xfrm>
          <a:prstGeom prst="rect">
            <a:avLst/>
          </a:prstGeom>
          <a:noFill/>
          <a:ln>
            <a:noFill/>
          </a:ln>
        </p:spPr>
      </p:pic>
      <p:sp>
        <p:nvSpPr>
          <p:cNvPr id="7" name="Content Placeholder 3"/>
          <p:cNvSpPr txBox="1">
            <a:spLocks/>
          </p:cNvSpPr>
          <p:nvPr/>
        </p:nvSpPr>
        <p:spPr>
          <a:xfrm>
            <a:off x="357158" y="4071942"/>
            <a:ext cx="8229600" cy="2160591"/>
          </a:xfrm>
          <a:prstGeom prst="rect">
            <a:avLst/>
          </a:prstGeom>
        </p:spPr>
        <p:txBody>
          <a:bodyPr vert="horz" wrap="square" lIns="91440" tIns="45720" rIns="91440" bIns="45720" rtlCol="1">
            <a:sp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2060"/>
                </a:solidFill>
                <a:effectLst/>
                <a:uLnTx/>
                <a:uFillTx/>
                <a:latin typeface="+mn-lt"/>
                <a:ea typeface="+mn-ea"/>
                <a:cs typeface="+mn-cs"/>
              </a:rPr>
              <a:t>     </a:t>
            </a:r>
            <a:r>
              <a:rPr kumimoji="0" lang="ar-SA" sz="3200" b="1" i="0" u="none" strike="noStrike" kern="1200" cap="none" spc="0" normalizeH="0" baseline="0" noProof="0" dirty="0" smtClean="0">
                <a:ln>
                  <a:noFill/>
                </a:ln>
                <a:solidFill>
                  <a:srgbClr val="002060"/>
                </a:solidFill>
                <a:effectLst/>
                <a:uLnTx/>
                <a:uFillTx/>
                <a:latin typeface="+mn-lt"/>
                <a:ea typeface="+mn-ea"/>
                <a:cs typeface="+mn-cs"/>
              </a:rPr>
              <a:t>افراد دارای بینایی طبیعی </a:t>
            </a:r>
            <a:r>
              <a:rPr kumimoji="0" lang="ar-SA" sz="3200" b="1" i="0" u="sng" strike="noStrike" kern="1200" cap="none" spc="0" normalizeH="0" baseline="0" noProof="0" dirty="0" smtClean="0">
                <a:ln>
                  <a:noFill/>
                </a:ln>
                <a:solidFill>
                  <a:srgbClr val="002060"/>
                </a:solidFill>
                <a:effectLst/>
                <a:uLnTx/>
                <a:uFillTx/>
                <a:latin typeface="+mn-lt"/>
                <a:ea typeface="+mn-ea"/>
                <a:cs typeface="+mn-cs"/>
              </a:rPr>
              <a:t>عدد 8 </a:t>
            </a:r>
            <a:r>
              <a:rPr kumimoji="0" lang="ar-SA" sz="3200" b="1" i="0" u="none" strike="noStrike" kern="1200" cap="none" spc="0" normalizeH="0" baseline="0" noProof="0" dirty="0" smtClean="0">
                <a:ln>
                  <a:noFill/>
                </a:ln>
                <a:solidFill>
                  <a:srgbClr val="002060"/>
                </a:solidFill>
                <a:effectLst/>
                <a:uLnTx/>
                <a:uFillTx/>
                <a:latin typeface="+mn-lt"/>
                <a:ea typeface="+mn-ea"/>
                <a:cs typeface="+mn-cs"/>
              </a:rPr>
              <a:t>را می بینند</a:t>
            </a:r>
            <a:r>
              <a:rPr kumimoji="0" lang="en-US" sz="3200" b="1" i="0" u="none" strike="noStrike" kern="1200" cap="none" spc="0" normalizeH="0" baseline="0" noProof="0" dirty="0" smtClean="0">
                <a:ln>
                  <a:noFill/>
                </a:ln>
                <a:solidFill>
                  <a:srgbClr val="002060"/>
                </a:solidFill>
                <a:effectLst/>
                <a:uLnTx/>
                <a:uFillTx/>
                <a:latin typeface="+mn-lt"/>
                <a:ea typeface="+mn-ea"/>
                <a:cs typeface="+mn-cs"/>
              </a:rPr>
              <a:t>.</a:t>
            </a:r>
            <a:br>
              <a:rPr kumimoji="0" lang="en-US" sz="3200" b="1" i="0" u="none" strike="noStrike" kern="1200" cap="none" spc="0" normalizeH="0" baseline="0" noProof="0" dirty="0" smtClean="0">
                <a:ln>
                  <a:noFill/>
                </a:ln>
                <a:solidFill>
                  <a:srgbClr val="002060"/>
                </a:solidFill>
                <a:effectLst/>
                <a:uLnTx/>
                <a:uFillTx/>
                <a:latin typeface="+mn-lt"/>
                <a:ea typeface="+mn-ea"/>
                <a:cs typeface="+mn-cs"/>
              </a:rPr>
            </a:br>
            <a:r>
              <a:rPr kumimoji="0" lang="en-US" sz="3200" b="1" i="0" u="none" strike="noStrike" kern="1200" cap="none" spc="0" normalizeH="0" baseline="0" noProof="0" dirty="0" smtClean="0">
                <a:ln>
                  <a:noFill/>
                </a:ln>
                <a:solidFill>
                  <a:srgbClr val="00206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C000"/>
                </a:solidFill>
                <a:effectLst/>
                <a:uLnTx/>
                <a:uFillTx/>
                <a:latin typeface="+mn-lt"/>
                <a:ea typeface="+mn-ea"/>
                <a:cs typeface="+mn-cs"/>
              </a:rPr>
              <a:t>افراد دچار </a:t>
            </a:r>
            <a:r>
              <a:rPr kumimoji="0" lang="ar-SA" sz="3200" b="1" i="0" u="sng" strike="noStrike" kern="1200" cap="none" spc="0" normalizeH="0" baseline="0" noProof="0" dirty="0" smtClean="0">
                <a:ln>
                  <a:noFill/>
                </a:ln>
                <a:solidFill>
                  <a:srgbClr val="FFC000"/>
                </a:solidFill>
                <a:effectLst/>
                <a:uLnTx/>
                <a:uFillTx/>
                <a:latin typeface="+mn-lt"/>
                <a:ea typeface="+mn-ea"/>
                <a:cs typeface="+mn-cs"/>
              </a:rPr>
              <a:t>کوررنگی قرمز</a:t>
            </a:r>
            <a:r>
              <a:rPr kumimoji="0" lang="fa-IR" sz="3200" b="1" i="0" u="sng" strike="noStrike" kern="1200" cap="none" spc="0" normalizeH="0" baseline="0" noProof="0" dirty="0" smtClean="0">
                <a:ln>
                  <a:noFill/>
                </a:ln>
                <a:solidFill>
                  <a:srgbClr val="FFC000"/>
                </a:solidFill>
                <a:effectLst/>
                <a:uLnTx/>
                <a:uFillTx/>
                <a:latin typeface="+mn-lt"/>
                <a:ea typeface="+mn-ea"/>
                <a:cs typeface="+mn-cs"/>
              </a:rPr>
              <a:t>-</a:t>
            </a:r>
            <a:r>
              <a:rPr kumimoji="0" lang="ar-SA" sz="3200" b="1" i="0" u="sng" strike="noStrike" kern="1200" cap="none" spc="0" normalizeH="0" baseline="0" noProof="0" dirty="0" smtClean="0">
                <a:ln>
                  <a:noFill/>
                </a:ln>
                <a:solidFill>
                  <a:srgbClr val="FFC000"/>
                </a:solidFill>
                <a:effectLst/>
                <a:uLnTx/>
                <a:uFillTx/>
                <a:latin typeface="+mn-lt"/>
                <a:ea typeface="+mn-ea"/>
                <a:cs typeface="+mn-cs"/>
              </a:rPr>
              <a:t>سبز، </a:t>
            </a:r>
            <a:r>
              <a:rPr lang="fa-IR" sz="3200" b="1" u="sng" dirty="0" smtClean="0">
                <a:solidFill>
                  <a:srgbClr val="FFC000"/>
                </a:solidFill>
              </a:rPr>
              <a:t>عدد 3</a:t>
            </a:r>
            <a:r>
              <a:rPr kumimoji="0" lang="ar-SA" sz="3200" b="1" i="0" u="none" strike="noStrike" kern="1200" cap="none" spc="0" normalizeH="0" baseline="0" noProof="0" dirty="0" smtClean="0">
                <a:ln>
                  <a:noFill/>
                </a:ln>
                <a:solidFill>
                  <a:srgbClr val="FFC000"/>
                </a:solidFill>
                <a:effectLst/>
                <a:uLnTx/>
                <a:uFillTx/>
                <a:latin typeface="+mn-lt"/>
                <a:ea typeface="+mn-ea"/>
                <a:cs typeface="+mn-cs"/>
              </a:rPr>
              <a:t> را می بینند</a:t>
            </a:r>
            <a:r>
              <a:rPr kumimoji="0" lang="en-US" sz="3200" b="1" i="0" u="none" strike="noStrike" kern="1200" cap="none" spc="0" normalizeH="0" baseline="0" noProof="0" dirty="0" smtClean="0">
                <a:ln>
                  <a:noFill/>
                </a:ln>
                <a:solidFill>
                  <a:srgbClr val="FFC000"/>
                </a:solidFill>
                <a:effectLst/>
                <a:uLnTx/>
                <a:uFillTx/>
                <a:latin typeface="+mn-lt"/>
                <a:ea typeface="+mn-ea"/>
                <a:cs typeface="+mn-cs"/>
              </a:rPr>
              <a:t>.</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505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5050"/>
                </a:solidFill>
                <a:effectLst/>
                <a:uLnTx/>
                <a:uFillTx/>
                <a:latin typeface="+mn-lt"/>
                <a:ea typeface="+mn-ea"/>
                <a:cs typeface="+mn-cs"/>
              </a:rPr>
              <a:t>افراد دچار کوررنگی کامل، چیزی نمی بینند</a:t>
            </a:r>
            <a:r>
              <a:rPr kumimoji="0" lang="en-US" sz="3200" b="1" i="0" u="none" strike="noStrike" kern="1200" cap="none" spc="0" normalizeH="0" baseline="0" noProof="0" dirty="0" smtClean="0">
                <a:ln>
                  <a:noFill/>
                </a:ln>
                <a:solidFill>
                  <a:srgbClr val="FF5050"/>
                </a:solidFill>
                <a:effectLst/>
                <a:uLnTx/>
                <a:uFillTx/>
                <a:latin typeface="+mn-lt"/>
                <a:ea typeface="+mn-ea"/>
                <a:cs typeface="+mn-cs"/>
              </a:rPr>
              <a:t>.</a:t>
            </a:r>
            <a:br>
              <a:rPr kumimoji="0" lang="en-US" sz="3200" b="1" i="0" u="none" strike="noStrike" kern="1200" cap="none" spc="0" normalizeH="0" baseline="0" noProof="0" dirty="0" smtClean="0">
                <a:ln>
                  <a:noFill/>
                </a:ln>
                <a:solidFill>
                  <a:srgbClr val="FF5050"/>
                </a:solidFill>
                <a:effectLst/>
                <a:uLnTx/>
                <a:uFillTx/>
                <a:latin typeface="+mn-lt"/>
                <a:ea typeface="+mn-ea"/>
                <a:cs typeface="+mn-cs"/>
              </a:rPr>
            </a:br>
            <a:endParaRPr kumimoji="0" lang="fa-IR" sz="3200" b="1" i="0" u="none" strike="noStrike" kern="1200" cap="none" spc="0" normalizeH="0" baseline="0" noProof="0" dirty="0">
              <a:ln>
                <a:noFill/>
              </a:ln>
              <a:solidFill>
                <a:srgbClr val="FF505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214282" y="274638"/>
            <a:ext cx="8472518" cy="1143000"/>
          </a:xfrm>
        </p:spPr>
        <p:txBody>
          <a:bodyPr>
            <a:normAutofit fontScale="90000"/>
          </a:bodyPr>
          <a:lstStyle/>
          <a:p>
            <a:r>
              <a:rPr lang="fa-IR" b="1" dirty="0" smtClean="0">
                <a:solidFill>
                  <a:srgbClr val="800080"/>
                </a:solidFill>
              </a:rPr>
              <a:t>                          </a:t>
            </a:r>
            <a:r>
              <a:rPr lang="en-US" b="1" dirty="0" smtClean="0">
                <a:solidFill>
                  <a:srgbClr val="800080"/>
                </a:solidFill>
              </a:rPr>
              <a:t> </a:t>
            </a:r>
            <a:r>
              <a:rPr lang="fa-IR" b="1" dirty="0" smtClean="0">
                <a:solidFill>
                  <a:srgbClr val="800080"/>
                </a:solidFill>
              </a:rPr>
              <a:t>نکات مهم در دستورالعمل ها</a:t>
            </a:r>
            <a:endParaRPr lang="fa-IR" dirty="0"/>
          </a:p>
        </p:txBody>
      </p:sp>
      <p:sp>
        <p:nvSpPr>
          <p:cNvPr id="3" name="Content Placeholder 2"/>
          <p:cNvSpPr>
            <a:spLocks noGrp="1"/>
          </p:cNvSpPr>
          <p:nvPr>
            <p:ph idx="1"/>
          </p:nvPr>
        </p:nvSpPr>
        <p:spPr>
          <a:xfrm>
            <a:off x="285720" y="1357298"/>
            <a:ext cx="8501122" cy="5072098"/>
          </a:xfrm>
        </p:spPr>
        <p:txBody>
          <a:bodyPr/>
          <a:lstStyle/>
          <a:p>
            <a:pPr>
              <a:buFont typeface="Wingdings" pitchFamily="2" charset="2"/>
              <a:buChar char="Ø"/>
            </a:pPr>
            <a:r>
              <a:rPr lang="fa-IR" b="1" dirty="0" smtClean="0">
                <a:solidFill>
                  <a:srgbClr val="002060"/>
                </a:solidFill>
              </a:rPr>
              <a:t>کنترل کیفی آب مقطر از نظر کشت میکروبی و اندازه گیری هدایت الکتریکی</a:t>
            </a:r>
          </a:p>
          <a:p>
            <a:pPr>
              <a:buFont typeface="Wingdings" pitchFamily="2" charset="2"/>
              <a:buChar char="Ø"/>
            </a:pPr>
            <a:r>
              <a:rPr lang="fa-IR" b="1" dirty="0" smtClean="0">
                <a:solidFill>
                  <a:srgbClr val="FF0000"/>
                </a:solidFill>
              </a:rPr>
              <a:t>اندازه گیری </a:t>
            </a:r>
            <a:r>
              <a:rPr lang="en-US" b="1" dirty="0" smtClean="0">
                <a:solidFill>
                  <a:srgbClr val="FF0000"/>
                </a:solidFill>
              </a:rPr>
              <a:t>pH</a:t>
            </a:r>
            <a:r>
              <a:rPr lang="fa-IR" b="1" dirty="0" smtClean="0">
                <a:solidFill>
                  <a:srgbClr val="FF0000"/>
                </a:solidFill>
              </a:rPr>
              <a:t> آب مقطر ومحیط کشت مولر هینتون</a:t>
            </a:r>
          </a:p>
          <a:p>
            <a:pPr>
              <a:buFont typeface="Wingdings" pitchFamily="2" charset="2"/>
              <a:buChar char="Ø"/>
            </a:pPr>
            <a:r>
              <a:rPr lang="fa-IR" b="1" dirty="0" smtClean="0">
                <a:solidFill>
                  <a:srgbClr val="0070C0"/>
                </a:solidFill>
              </a:rPr>
              <a:t>وجود گواهی کالیبراسیون اسپکتروفتومترجهت کالیبراسیون لوپ و خوانش نیم مک فارلند</a:t>
            </a:r>
          </a:p>
          <a:p>
            <a:pPr>
              <a:buFont typeface="Wingdings" pitchFamily="2" charset="2"/>
              <a:buChar char="Ø"/>
            </a:pPr>
            <a:r>
              <a:rPr lang="fa-IR" b="1" dirty="0" smtClean="0"/>
              <a:t>برای لوپ هر ماه باید منحنی کشیده شود و </a:t>
            </a:r>
            <a:r>
              <a:rPr lang="en-US" b="1" dirty="0" smtClean="0"/>
              <a:t>OD ±10% </a:t>
            </a:r>
            <a:r>
              <a:rPr lang="fa-IR" b="1" dirty="0" smtClean="0"/>
              <a:t> قابل قبول هست و</a:t>
            </a:r>
            <a:r>
              <a:rPr lang="en-US" b="1" dirty="0" smtClean="0"/>
              <a:t>OD </a:t>
            </a:r>
            <a:r>
              <a:rPr lang="fa-IR" b="1" dirty="0" smtClean="0"/>
              <a:t>ها نباید خیلی پراکنده و دور از هم  باشد در این صورت میانگین قابل قبول نیست.</a:t>
            </a:r>
          </a:p>
          <a:p>
            <a:pPr>
              <a:buFont typeface="Wingdings" pitchFamily="2" charset="2"/>
              <a:buChar char="Ø"/>
            </a:pPr>
            <a:endParaRPr lang="fa-IR" b="1" dirty="0" smtClean="0"/>
          </a:p>
          <a:p>
            <a:endParaRPr lang="fa-I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0" y="274638"/>
            <a:ext cx="9144000" cy="1143000"/>
          </a:xfrm>
        </p:spPr>
        <p:txBody>
          <a:bodyPr>
            <a:normAutofit/>
          </a:bodyPr>
          <a:lstStyle/>
          <a:p>
            <a:pPr algn="r"/>
            <a:r>
              <a:rPr lang="fa-IR" dirty="0" smtClean="0"/>
              <a:t>                            </a:t>
            </a:r>
            <a:r>
              <a:rPr lang="fa-IR" sz="4000" b="1" dirty="0" smtClean="0">
                <a:solidFill>
                  <a:srgbClr val="800080"/>
                </a:solidFill>
              </a:rPr>
              <a:t>نکات مهم در دستورالعمل ها</a:t>
            </a:r>
            <a:endParaRPr lang="fa-IR" b="1" dirty="0">
              <a:solidFill>
                <a:srgbClr val="800080"/>
              </a:solidFill>
            </a:endParaRPr>
          </a:p>
        </p:txBody>
      </p:sp>
      <p:sp>
        <p:nvSpPr>
          <p:cNvPr id="3" name="Content Placeholder 2"/>
          <p:cNvSpPr>
            <a:spLocks noGrp="1"/>
          </p:cNvSpPr>
          <p:nvPr>
            <p:ph idx="1"/>
          </p:nvPr>
        </p:nvSpPr>
        <p:spPr>
          <a:xfrm>
            <a:off x="142844" y="1357298"/>
            <a:ext cx="8786874" cy="5143536"/>
          </a:xfrm>
        </p:spPr>
        <p:txBody>
          <a:bodyPr>
            <a:normAutofit/>
          </a:bodyPr>
          <a:lstStyle/>
          <a:p>
            <a:pPr>
              <a:buFont typeface="Wingdings" pitchFamily="2" charset="2"/>
              <a:buChar char="Ø"/>
            </a:pPr>
            <a:endParaRPr lang="fa-IR" sz="1400" b="1" dirty="0" smtClean="0"/>
          </a:p>
          <a:p>
            <a:pPr>
              <a:buFont typeface="Wingdings" pitchFamily="2" charset="2"/>
              <a:buChar char="Ø"/>
            </a:pPr>
            <a:r>
              <a:rPr lang="fa-IR" sz="2800" b="1" u="sng" dirty="0" smtClean="0">
                <a:solidFill>
                  <a:srgbClr val="0070C0"/>
                </a:solidFill>
                <a:cs typeface="+mj-cs"/>
              </a:rPr>
              <a:t>محیط کشت </a:t>
            </a:r>
            <a:r>
              <a:rPr lang="en-US" sz="2800" b="1" u="sng" dirty="0" smtClean="0">
                <a:solidFill>
                  <a:srgbClr val="0070C0"/>
                </a:solidFill>
                <a:cs typeface="+mj-cs"/>
              </a:rPr>
              <a:t>SF</a:t>
            </a:r>
            <a:r>
              <a:rPr lang="fa-IR" sz="2800" b="1" u="sng" dirty="0" smtClean="0">
                <a:solidFill>
                  <a:srgbClr val="0070C0"/>
                </a:solidFill>
                <a:cs typeface="+mj-cs"/>
              </a:rPr>
              <a:t> دریخچال نگهداری شود و نیاز به اتوکلاو ندارد.</a:t>
            </a:r>
          </a:p>
          <a:p>
            <a:pPr>
              <a:buFont typeface="Wingdings" pitchFamily="2" charset="2"/>
              <a:buChar char="Ø"/>
            </a:pPr>
            <a:r>
              <a:rPr lang="fa-IR" sz="2800" b="1" dirty="0" smtClean="0">
                <a:solidFill>
                  <a:srgbClr val="C00000"/>
                </a:solidFill>
                <a:cs typeface="+mj-cs"/>
              </a:rPr>
              <a:t>تهیه محیط شکلات آگار با خون گوسفندی در بن ماری 80 درجه سانتی گراد و کنترل کیفی و بررسی دمای بن ماری با دماسنج کالیبره</a:t>
            </a:r>
          </a:p>
          <a:p>
            <a:pPr>
              <a:buFont typeface="Wingdings" pitchFamily="2" charset="2"/>
              <a:buChar char="Ø"/>
            </a:pPr>
            <a:r>
              <a:rPr lang="fa-IR" sz="2800" b="1" dirty="0" smtClean="0"/>
              <a:t>لزوم استفاده از شمع سفید وشفاف درکندل جار(سمی بودن شمع های رنگی و کندل جار پلاستیکی برای باکتریها)</a:t>
            </a:r>
          </a:p>
          <a:p>
            <a:pPr>
              <a:buFont typeface="Wingdings" pitchFamily="2" charset="2"/>
              <a:buChar char="Ø"/>
            </a:pPr>
            <a:r>
              <a:rPr lang="fa-IR" sz="2800" b="1" u="sng" dirty="0" smtClean="0">
                <a:solidFill>
                  <a:srgbClr val="FF0000"/>
                </a:solidFill>
              </a:rPr>
              <a:t>نمونه گیری لوله تراشه عدم انطباق است و قابل قبول نیست.</a:t>
            </a:r>
          </a:p>
          <a:p>
            <a:pPr>
              <a:buFont typeface="Wingdings" pitchFamily="2" charset="2"/>
              <a:buChar char="Ø"/>
            </a:pPr>
            <a:r>
              <a:rPr lang="fa-IR" sz="2800" b="1" dirty="0" smtClean="0"/>
              <a:t>دستورالعمل نمونه گیری موارد تهاجمی توسط پرستاران و موارد غیر تهاجمی توسط آزمایشگاه تدوین و به صورت مکتوب به بخشهای مربوطه در بیمارستان داده میشود.</a:t>
            </a:r>
          </a:p>
          <a:p>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2" descr="C:\Users\User\Downloads\jootix.ir--1408923602.jpg"/>
          <p:cNvPicPr>
            <a:picLocks noChangeAspect="1" noChangeArrowheads="1"/>
          </p:cNvPicPr>
          <p:nvPr/>
        </p:nvPicPr>
        <p:blipFill>
          <a:blip r:embed="rId2" cstate="print"/>
          <a:srcRect/>
          <a:stretch>
            <a:fillRect/>
          </a:stretch>
        </p:blipFill>
        <p:spPr bwMode="auto">
          <a:xfrm>
            <a:off x="0" y="0"/>
            <a:ext cx="9358282" cy="6858000"/>
          </a:xfrm>
          <a:prstGeom prst="rect">
            <a:avLst/>
          </a:prstGeom>
          <a:noFill/>
        </p:spPr>
      </p:pic>
      <p:sp>
        <p:nvSpPr>
          <p:cNvPr id="5" name="Title 1"/>
          <p:cNvSpPr txBox="1">
            <a:spLocks/>
          </p:cNvSpPr>
          <p:nvPr/>
        </p:nvSpPr>
        <p:spPr>
          <a:xfrm rot="20214245">
            <a:off x="1118261" y="1698377"/>
            <a:ext cx="6929486" cy="1594474"/>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800" b="1" i="0" u="none" strike="noStrike" kern="1200" cap="none" spc="0" normalizeH="0" baseline="0" noProof="0" dirty="0" smtClean="0">
                <a:ln>
                  <a:noFill/>
                </a:ln>
                <a:solidFill>
                  <a:srgbClr val="FFFF00"/>
                </a:solidFill>
                <a:effectLst/>
                <a:uLnTx/>
                <a:uFillTx/>
                <a:ea typeface="+mj-ea"/>
                <a:cs typeface="+mj-cs"/>
              </a:rPr>
              <a:t>با تشکر از توجه شما عزیزان</a:t>
            </a:r>
            <a:endParaRPr kumimoji="0" lang="fa-IR" sz="4800" b="1" i="0" u="none" strike="noStrike" kern="1200" cap="none" spc="0" normalizeH="0" baseline="0" noProof="0" dirty="0">
              <a:ln>
                <a:noFill/>
              </a:ln>
              <a:solidFill>
                <a:srgbClr val="FFFF00"/>
              </a:solidFill>
              <a:effectLst/>
              <a:uLnTx/>
              <a:uFillTx/>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pp\white-flower-glare-2K-wallpaper-middle-size.jpg"/>
          <p:cNvPicPr>
            <a:picLocks noChangeAspect="1" noChangeArrowheads="1"/>
          </p:cNvPicPr>
          <p:nvPr/>
        </p:nvPicPr>
        <p:blipFill>
          <a:blip r:embed="rId2" cstate="print">
            <a:lum contrast="-38000"/>
          </a:blip>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a:bodyPr>
          <a:lstStyle/>
          <a:p>
            <a:r>
              <a:rPr lang="fa-IR" sz="4800" b="1" dirty="0" smtClean="0">
                <a:solidFill>
                  <a:schemeClr val="accent6">
                    <a:lumMod val="75000"/>
                  </a:schemeClr>
                </a:solidFill>
              </a:rPr>
              <a:t>تست کور رنگی</a:t>
            </a:r>
            <a:endParaRPr lang="fa-IR" sz="4800" b="1" dirty="0">
              <a:solidFill>
                <a:schemeClr val="accent6">
                  <a:lumMod val="75000"/>
                </a:schemeClr>
              </a:solidFill>
            </a:endParaRPr>
          </a:p>
        </p:txBody>
      </p:sp>
      <p:pic>
        <p:nvPicPr>
          <p:cNvPr id="4" name="Content Placeholder 3" descr="http://hamyaryiran.ir/images/colour-blindness/colour-blindness/Plate14.gif"/>
          <p:cNvPicPr>
            <a:picLocks noGrp="1"/>
          </p:cNvPicPr>
          <p:nvPr>
            <p:ph idx="1"/>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929190" y="1500174"/>
            <a:ext cx="3143272" cy="2857520"/>
          </a:xfrm>
          <a:prstGeom prst="rect">
            <a:avLst/>
          </a:prstGeom>
          <a:noFill/>
          <a:ln>
            <a:noFill/>
          </a:ln>
        </p:spPr>
      </p:pic>
      <p:sp>
        <p:nvSpPr>
          <p:cNvPr id="5" name="Rectangle 4"/>
          <p:cNvSpPr/>
          <p:nvPr/>
        </p:nvSpPr>
        <p:spPr>
          <a:xfrm>
            <a:off x="571472" y="4714884"/>
            <a:ext cx="7786742" cy="1938992"/>
          </a:xfrm>
          <a:prstGeom prst="rect">
            <a:avLst/>
          </a:prstGeom>
        </p:spPr>
        <p:txBody>
          <a:bodyPr wrap="square">
            <a:spAutoFit/>
          </a:bodyPr>
          <a:lstStyle/>
          <a:p>
            <a:r>
              <a:rPr lang="ar-SA" sz="2800" b="1" dirty="0" smtClean="0">
                <a:solidFill>
                  <a:schemeClr val="bg1"/>
                </a:solidFill>
              </a:rPr>
              <a:t>کسانی که بینایی عادی دارند و یا دچار کوررنگی کامل هستند، نمی توانند عددی را در این تصویر ببینند</a:t>
            </a:r>
            <a:r>
              <a:rPr lang="en-US" sz="2800" b="1" dirty="0" smtClean="0">
                <a:solidFill>
                  <a:schemeClr val="bg1"/>
                </a:solidFill>
              </a:rPr>
              <a:t>.</a:t>
            </a:r>
            <a:br>
              <a:rPr lang="en-US" sz="2800" b="1" dirty="0" smtClean="0">
                <a:solidFill>
                  <a:schemeClr val="bg1"/>
                </a:solidFill>
              </a:rPr>
            </a:br>
            <a:r>
              <a:rPr lang="ar-SA" sz="2800" b="1" u="sng" dirty="0" smtClean="0">
                <a:solidFill>
                  <a:srgbClr val="FFC000"/>
                </a:solidFill>
              </a:rPr>
              <a:t>افراد دچار کوررنگی قرمز-سبز باید عدد </a:t>
            </a:r>
            <a:r>
              <a:rPr lang="en-US" sz="2800" b="1" u="sng" dirty="0" smtClean="0">
                <a:solidFill>
                  <a:srgbClr val="FFC000"/>
                </a:solidFill>
              </a:rPr>
              <a:t>5</a:t>
            </a:r>
            <a:r>
              <a:rPr lang="ar-SA" sz="2800" b="1" u="sng" dirty="0" smtClean="0">
                <a:solidFill>
                  <a:srgbClr val="FFC000"/>
                </a:solidFill>
              </a:rPr>
              <a:t> را ببینند</a:t>
            </a:r>
            <a:r>
              <a:rPr lang="en-US" sz="2800" b="1" u="sng" dirty="0" smtClean="0">
                <a:solidFill>
                  <a:srgbClr val="FFC000"/>
                </a:solidFill>
              </a:rPr>
              <a:t>.</a:t>
            </a:r>
            <a:r>
              <a:rPr lang="en-US" sz="2800" b="1" u="sng" dirty="0" smtClean="0"/>
              <a:t/>
            </a:r>
            <a:br>
              <a:rPr lang="en-US" sz="2800" b="1" u="sng" dirty="0" smtClean="0"/>
            </a:br>
            <a:r>
              <a:rPr lang="en-US" dirty="0" smtClean="0"/>
              <a:t/>
            </a:r>
            <a:br>
              <a:rPr lang="en-US" dirty="0" smtClean="0"/>
            </a:b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39784"/>
          </a:xfrm>
        </p:spPr>
        <p:txBody>
          <a:bodyPr/>
          <a:lstStyle/>
          <a:p>
            <a:r>
              <a:rPr lang="fa-IR" b="1" dirty="0" smtClean="0">
                <a:solidFill>
                  <a:srgbClr val="FF0000"/>
                </a:solidFill>
              </a:rPr>
              <a:t>فضا و تجهیزات/ نیروی انسانی</a:t>
            </a:r>
            <a:endParaRPr lang="fa-IR" b="1" dirty="0">
              <a:solidFill>
                <a:srgbClr val="FF0000"/>
              </a:solidFill>
            </a:endParaRPr>
          </a:p>
        </p:txBody>
      </p:sp>
      <p:sp>
        <p:nvSpPr>
          <p:cNvPr id="3" name="Content Placeholder 2"/>
          <p:cNvSpPr>
            <a:spLocks noGrp="1"/>
          </p:cNvSpPr>
          <p:nvPr>
            <p:ph idx="1"/>
          </p:nvPr>
        </p:nvSpPr>
        <p:spPr>
          <a:xfrm>
            <a:off x="214282" y="1357298"/>
            <a:ext cx="8786874" cy="5286412"/>
          </a:xfrm>
        </p:spPr>
        <p:txBody>
          <a:bodyPr>
            <a:normAutofit fontScale="92500" lnSpcReduction="10000"/>
          </a:bodyPr>
          <a:lstStyle/>
          <a:p>
            <a:pPr algn="just">
              <a:buNone/>
            </a:pPr>
            <a:r>
              <a:rPr lang="fa-IR" sz="2800" b="1" dirty="0" smtClean="0">
                <a:cs typeface="+mj-cs"/>
              </a:rPr>
              <a:t>* جدا بودن فضای فیزیکی آزمایشگاه میکروب شناسی (دور از فضای پذیرش و نمونه گیری)</a:t>
            </a:r>
          </a:p>
          <a:p>
            <a:pPr algn="just">
              <a:buNone/>
            </a:pPr>
            <a:r>
              <a:rPr lang="fa-IR" sz="2800" b="1" dirty="0" smtClean="0">
                <a:cs typeface="+mj-cs"/>
              </a:rPr>
              <a:t>*</a:t>
            </a:r>
            <a:r>
              <a:rPr lang="fa-IR" sz="2800" b="1" dirty="0" smtClean="0"/>
              <a:t>چیدمان دستگاه ها (فاصله مناسب بین دستگاهها)</a:t>
            </a:r>
          </a:p>
          <a:p>
            <a:pPr algn="just">
              <a:buNone/>
            </a:pPr>
            <a:r>
              <a:rPr lang="fa-IR" sz="2800" b="1" dirty="0" smtClean="0">
                <a:cs typeface="+mj-cs"/>
              </a:rPr>
              <a:t>     تعداد و انواع تجهیزات موجود در هر بخش </a:t>
            </a:r>
            <a:r>
              <a:rPr lang="fa-IR" sz="2800" b="1" dirty="0" smtClean="0"/>
              <a:t>مواردی نظیر ابعاد (طول، پهنا و ارتفاع)</a:t>
            </a:r>
            <a:r>
              <a:rPr lang="fa-IR" sz="2800" b="1" dirty="0" smtClean="0">
                <a:cs typeface="+mj-cs"/>
              </a:rPr>
              <a:t> دستگاه ها، وزن دستگاه ها و همچنین میزان ولتاژ و آمپر و لوله کشی های لازم (مندرج در دستورالعمل فنی دستگاه) توجه گردد. </a:t>
            </a:r>
          </a:p>
          <a:p>
            <a:pPr algn="just">
              <a:buNone/>
            </a:pPr>
            <a:r>
              <a:rPr lang="fa-IR" sz="2800" b="1" dirty="0" smtClean="0">
                <a:cs typeface="+mj-cs"/>
              </a:rPr>
              <a:t>*دسترسی آسان به پشت و کناره های دستگاه برای نگهداری و تعمیرات و تهویه، باید در نظر گرفته شود.(با توجه به دستورالعمل شرکت پشتیبان یا سازنده)</a:t>
            </a:r>
            <a:endParaRPr lang="en-US" sz="2800" b="1" dirty="0" smtClean="0">
              <a:cs typeface="+mj-cs"/>
            </a:endParaRPr>
          </a:p>
          <a:p>
            <a:pPr algn="just">
              <a:buNone/>
            </a:pPr>
            <a:r>
              <a:rPr lang="fa-IR" b="1" dirty="0" smtClean="0"/>
              <a:t>* </a:t>
            </a:r>
            <a:r>
              <a:rPr lang="fa-IR" b="1" dirty="0" smtClean="0">
                <a:solidFill>
                  <a:srgbClr val="0070C0"/>
                </a:solidFill>
              </a:rPr>
              <a:t>مثال: طبق دستورالعمل</a:t>
            </a:r>
            <a:r>
              <a:rPr lang="en-US" b="1" dirty="0" smtClean="0">
                <a:solidFill>
                  <a:srgbClr val="0070C0"/>
                </a:solidFill>
              </a:rPr>
              <a:t>M-15 </a:t>
            </a:r>
            <a:r>
              <a:rPr lang="fa-IR" b="1" dirty="0" smtClean="0">
                <a:solidFill>
                  <a:srgbClr val="0070C0"/>
                </a:solidFill>
              </a:rPr>
              <a:t> هود ایمنی بیولوژیک باید درجایی که رفت وآمد زیاد نباشد و در و</a:t>
            </a:r>
            <a:r>
              <a:rPr lang="en-US" b="1" dirty="0" smtClean="0">
                <a:solidFill>
                  <a:srgbClr val="0070C0"/>
                </a:solidFill>
              </a:rPr>
              <a:t> </a:t>
            </a:r>
            <a:r>
              <a:rPr lang="fa-IR" b="1" dirty="0" smtClean="0">
                <a:solidFill>
                  <a:srgbClr val="0070C0"/>
                </a:solidFill>
              </a:rPr>
              <a:t>پنجره وجود نداشته باشد،قرار بگیرد.</a:t>
            </a:r>
            <a:r>
              <a:rPr lang="fa-IR" dirty="0" smtClean="0">
                <a:solidFill>
                  <a:srgbClr val="0070C0"/>
                </a:solidFill>
              </a:rPr>
              <a:t> </a:t>
            </a:r>
            <a:endParaRPr lang="fa-IR" b="1" dirty="0" smtClean="0">
              <a:solidFill>
                <a:srgbClr val="0070C0"/>
              </a:solidFill>
            </a:endParaRPr>
          </a:p>
          <a:p>
            <a:pPr algn="just">
              <a:buNone/>
            </a:pPr>
            <a:endParaRPr lang="fa-IR" b="1" dirty="0" smtClean="0">
              <a:cs typeface="+mj-cs"/>
            </a:endParaRPr>
          </a:p>
          <a:p>
            <a:pPr algn="just">
              <a:buNone/>
            </a:pPr>
            <a:endParaRPr lang="fa-IR" b="1" dirty="0" smtClean="0">
              <a:cs typeface="+mj-cs"/>
            </a:endParaRPr>
          </a:p>
          <a:p>
            <a:pPr algn="just">
              <a:buNone/>
            </a:pPr>
            <a:endParaRPr lang="fa-IR" b="1" dirty="0" smtClean="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a:effectLst/>
        </p:spPr>
      </p:pic>
      <p:sp>
        <p:nvSpPr>
          <p:cNvPr id="2" name="Title 1"/>
          <p:cNvSpPr>
            <a:spLocks noGrp="1"/>
          </p:cNvSpPr>
          <p:nvPr>
            <p:ph type="title"/>
          </p:nvPr>
        </p:nvSpPr>
        <p:spPr>
          <a:xfrm>
            <a:off x="500034" y="214290"/>
            <a:ext cx="8229600" cy="857256"/>
          </a:xfrm>
        </p:spPr>
        <p:txBody>
          <a:bodyPr>
            <a:normAutofit/>
          </a:bodyPr>
          <a:lstStyle/>
          <a:p>
            <a:r>
              <a:rPr lang="fa-IR" b="1" dirty="0" smtClean="0">
                <a:solidFill>
                  <a:srgbClr val="FF0000"/>
                </a:solidFill>
              </a:rPr>
              <a:t>فضا و تجهیزات/ نیروی انسانی</a:t>
            </a:r>
            <a:endParaRPr lang="fa-IR" dirty="0">
              <a:solidFill>
                <a:srgbClr val="FF0000"/>
              </a:solidFill>
            </a:endParaRPr>
          </a:p>
        </p:txBody>
      </p:sp>
      <p:sp>
        <p:nvSpPr>
          <p:cNvPr id="3" name="Content Placeholder 2"/>
          <p:cNvSpPr>
            <a:spLocks noGrp="1"/>
          </p:cNvSpPr>
          <p:nvPr>
            <p:ph idx="1"/>
          </p:nvPr>
        </p:nvSpPr>
        <p:spPr>
          <a:xfrm>
            <a:off x="142844" y="1071546"/>
            <a:ext cx="8786874" cy="5572164"/>
          </a:xfrm>
        </p:spPr>
        <p:txBody>
          <a:bodyPr>
            <a:normAutofit fontScale="70000" lnSpcReduction="20000"/>
          </a:bodyPr>
          <a:lstStyle/>
          <a:p>
            <a:pPr>
              <a:buNone/>
            </a:pPr>
            <a:endParaRPr lang="fa-IR" b="1" dirty="0" smtClean="0"/>
          </a:p>
          <a:p>
            <a:pPr>
              <a:buNone/>
            </a:pPr>
            <a:r>
              <a:rPr lang="fa-IR" b="1" dirty="0" smtClean="0"/>
              <a:t>*</a:t>
            </a:r>
            <a:r>
              <a:rPr lang="fa-IR" sz="3600" b="1" dirty="0" smtClean="0"/>
              <a:t>فضای مفید کاری در بخش های مختلف آزمایشگاه باید به حدی باشد که حداکثر تعداد کارکنان شاغل در یک نوبت کاری، با در نظر گرفتن فضای اشغال شده توسط تجهیزات، فضاهای بین میزهای کار، راهروها و فضای اطراف تجهیزات، به راحتی قادر به فعالیت باشند. </a:t>
            </a:r>
            <a:r>
              <a:rPr lang="fa-IR" sz="3600" b="1" dirty="0" smtClean="0">
                <a:solidFill>
                  <a:srgbClr val="FF0000"/>
                </a:solidFill>
              </a:rPr>
              <a:t>به طور متوسط هر یک از کارکنان </a:t>
            </a:r>
            <a:r>
              <a:rPr lang="fa-IR" sz="3600" b="1" u="sng" dirty="0" smtClean="0">
                <a:solidFill>
                  <a:srgbClr val="FF0000"/>
                </a:solidFill>
              </a:rPr>
              <a:t>حدوداً به یک متر مربع </a:t>
            </a:r>
            <a:r>
              <a:rPr lang="fa-IR" sz="3600" b="1" dirty="0" smtClean="0">
                <a:solidFill>
                  <a:srgbClr val="FF0000"/>
                </a:solidFill>
              </a:rPr>
              <a:t>فضای کاری نیاز دارند.</a:t>
            </a:r>
            <a:r>
              <a:rPr lang="fa-IR" sz="2800" dirty="0" smtClean="0"/>
              <a:t> </a:t>
            </a:r>
            <a:endParaRPr lang="fa-IR" sz="2900" b="1" dirty="0" smtClean="0">
              <a:solidFill>
                <a:srgbClr val="FF0000"/>
              </a:solidFill>
              <a:cs typeface="+mj-cs"/>
            </a:endParaRPr>
          </a:p>
          <a:p>
            <a:pPr>
              <a:buNone/>
            </a:pPr>
            <a:r>
              <a:rPr lang="fa-IR" sz="3600" b="1" dirty="0" smtClean="0">
                <a:solidFill>
                  <a:srgbClr val="800080"/>
                </a:solidFill>
              </a:rPr>
              <a:t>*سایر نکات مهم در بخش میکروبشناسی :</a:t>
            </a:r>
            <a:endParaRPr lang="en-US" sz="3600" b="1" dirty="0" smtClean="0">
              <a:solidFill>
                <a:srgbClr val="800080"/>
              </a:solidFill>
            </a:endParaRPr>
          </a:p>
          <a:p>
            <a:pPr>
              <a:buNone/>
            </a:pPr>
            <a:r>
              <a:rPr lang="fa-IR" sz="3600" b="1" dirty="0" smtClean="0"/>
              <a:t>*حداقل 4 سال سابقه کار میکروب شناسی برای کارکنان بخش باکتری شناسی</a:t>
            </a:r>
            <a:endParaRPr lang="fa-IR" sz="3600" b="1" dirty="0" smtClean="0">
              <a:solidFill>
                <a:srgbClr val="FF0000"/>
              </a:solidFill>
            </a:endParaRPr>
          </a:p>
          <a:p>
            <a:pPr>
              <a:buNone/>
            </a:pPr>
            <a:r>
              <a:rPr lang="fa-IR" sz="3600" b="1" dirty="0" smtClean="0"/>
              <a:t>* تناسب حجم کار وتعداد آزمایشات با پرسنل بخش میکروب شناسی</a:t>
            </a:r>
            <a:endParaRPr lang="fa-IR" sz="1700" b="1" dirty="0" smtClean="0"/>
          </a:p>
          <a:p>
            <a:pPr>
              <a:buNone/>
            </a:pPr>
            <a:r>
              <a:rPr lang="fa-IR" sz="3600" b="1" dirty="0" smtClean="0"/>
              <a:t>* وجود شیر آب و سینک دستشویی</a:t>
            </a:r>
          </a:p>
          <a:p>
            <a:pPr>
              <a:buNone/>
            </a:pPr>
            <a:r>
              <a:rPr lang="fa-IR" sz="3600" b="1" dirty="0" smtClean="0"/>
              <a:t>* دستگاه های پشتیبان برای تجهیزات اصلی مانند انکوباتور وجود داشته باشد.</a:t>
            </a:r>
          </a:p>
          <a:p>
            <a:pPr>
              <a:buNone/>
            </a:pPr>
            <a:endParaRPr lang="fa-IR" sz="2000" b="1" dirty="0" smtClean="0">
              <a:cs typeface="+mj-cs"/>
            </a:endParaRPr>
          </a:p>
          <a:p>
            <a:pPr>
              <a:buNone/>
            </a:pPr>
            <a:r>
              <a:rPr lang="fa-IR" sz="3400" b="1" dirty="0" smtClean="0">
                <a:cs typeface="+mj-cs"/>
              </a:rPr>
              <a:t>* استفاده از فضای داخل هود ایمنی بیولوژیک کلاس </a:t>
            </a:r>
            <a:r>
              <a:rPr lang="en-US" sz="3400" b="1" dirty="0" smtClean="0">
                <a:cs typeface="+mj-cs"/>
              </a:rPr>
              <a:t>II </a:t>
            </a:r>
            <a:r>
              <a:rPr lang="fa-IR" sz="3400" b="1" dirty="0" smtClean="0">
                <a:cs typeface="+mj-cs"/>
              </a:rPr>
              <a:t> برای توزیع محیط های کشت یا اختصاص فضای جداگانه جهت توزیع محیط های کشت واستفاده از فضای بخش باکتری شناسی به شرط استفاده از لامپ </a:t>
            </a:r>
            <a:r>
              <a:rPr lang="en-US" sz="3400" b="1" dirty="0" smtClean="0">
                <a:cs typeface="+mj-cs"/>
              </a:rPr>
              <a:t>  UV</a:t>
            </a:r>
            <a:r>
              <a:rPr lang="fa-IR" sz="3400" b="1" dirty="0" smtClean="0">
                <a:cs typeface="+mj-cs"/>
              </a:rPr>
              <a:t>قبل از توزیع محیط های کشت و استفاده از دو شعله گاز در طرفین محل توزیع محیط های کشت در حین کار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a:effectLst/>
        </p:spPr>
      </p:pic>
      <p:sp>
        <p:nvSpPr>
          <p:cNvPr id="2" name="Title 1"/>
          <p:cNvSpPr>
            <a:spLocks noGrp="1"/>
          </p:cNvSpPr>
          <p:nvPr>
            <p:ph type="title"/>
          </p:nvPr>
        </p:nvSpPr>
        <p:spPr>
          <a:xfrm>
            <a:off x="0" y="274638"/>
            <a:ext cx="9144000" cy="1011222"/>
          </a:xfrm>
        </p:spPr>
        <p:txBody>
          <a:bodyPr>
            <a:noAutofit/>
          </a:bodyPr>
          <a:lstStyle/>
          <a:p>
            <a:r>
              <a:rPr lang="fa-IR" sz="3200" b="1" dirty="0" smtClean="0">
                <a:solidFill>
                  <a:srgbClr val="FF0000"/>
                </a:solidFill>
              </a:rPr>
              <a:t>فهرست تجهيزات، مواد، محيط هاي كشت و ديسك هاي تشخيصي</a:t>
            </a:r>
            <a:endParaRPr lang="fa-IR" sz="3200" dirty="0">
              <a:solidFill>
                <a:srgbClr val="FF0000"/>
              </a:solidFill>
            </a:endParaRPr>
          </a:p>
        </p:txBody>
      </p:sp>
      <p:sp>
        <p:nvSpPr>
          <p:cNvPr id="3" name="Content Placeholder 2"/>
          <p:cNvSpPr>
            <a:spLocks noGrp="1"/>
          </p:cNvSpPr>
          <p:nvPr>
            <p:ph idx="1"/>
          </p:nvPr>
        </p:nvSpPr>
        <p:spPr>
          <a:xfrm>
            <a:off x="142844" y="1214422"/>
            <a:ext cx="8715436" cy="5429288"/>
          </a:xfrm>
        </p:spPr>
        <p:txBody>
          <a:bodyPr>
            <a:noAutofit/>
          </a:bodyPr>
          <a:lstStyle/>
          <a:p>
            <a:pPr>
              <a:buNone/>
            </a:pPr>
            <a:r>
              <a:rPr lang="fa-IR" sz="2800" b="1" dirty="0" smtClean="0">
                <a:solidFill>
                  <a:srgbClr val="7030A0"/>
                </a:solidFill>
                <a:cs typeface="+mj-cs"/>
              </a:rPr>
              <a:t>دستورالعمل </a:t>
            </a:r>
            <a:r>
              <a:rPr lang="en-US" sz="2800" b="1" dirty="0" smtClean="0">
                <a:solidFill>
                  <a:srgbClr val="7030A0"/>
                </a:solidFill>
                <a:cs typeface="+mj-cs"/>
              </a:rPr>
              <a:t>M-13</a:t>
            </a:r>
            <a:r>
              <a:rPr lang="fa-IR" sz="2800" b="1" dirty="0" smtClean="0">
                <a:solidFill>
                  <a:srgbClr val="7030A0"/>
                </a:solidFill>
                <a:cs typeface="+mj-cs"/>
              </a:rPr>
              <a:t> :تجهيزات،مواد ،محیط های کشت و دیسک های تشخیصی درآزمايشگاه میکروبشناسی</a:t>
            </a:r>
            <a:endParaRPr lang="fa-IR" sz="1800" b="1" dirty="0" smtClean="0">
              <a:solidFill>
                <a:srgbClr val="7030A0"/>
              </a:solidFill>
              <a:cs typeface="+mj-cs"/>
            </a:endParaRPr>
          </a:p>
          <a:p>
            <a:pPr>
              <a:buNone/>
            </a:pPr>
            <a:r>
              <a:rPr lang="fa-IR" sz="2400" b="1" dirty="0" smtClean="0">
                <a:cs typeface="+mj-cs"/>
              </a:rPr>
              <a:t>1</a:t>
            </a:r>
            <a:r>
              <a:rPr lang="fa-IR" sz="2000" b="1" dirty="0" smtClean="0">
                <a:cs typeface="+mj-cs"/>
              </a:rPr>
              <a:t> - یخچال</a:t>
            </a:r>
          </a:p>
          <a:p>
            <a:pPr>
              <a:buNone/>
            </a:pPr>
            <a:r>
              <a:rPr lang="fa-IR" sz="2000" b="1" dirty="0" smtClean="0">
                <a:cs typeface="+mj-cs"/>
              </a:rPr>
              <a:t>2 - فریزر ° </a:t>
            </a:r>
            <a:r>
              <a:rPr lang="en-US" sz="2000" b="1" dirty="0" smtClean="0">
                <a:cs typeface="+mj-cs"/>
              </a:rPr>
              <a:t> -20 C</a:t>
            </a:r>
          </a:p>
          <a:p>
            <a:pPr>
              <a:buNone/>
            </a:pPr>
            <a:r>
              <a:rPr lang="fa-IR" sz="2000" b="1" dirty="0" smtClean="0">
                <a:cs typeface="+mj-cs"/>
              </a:rPr>
              <a:t>3 - فریزر °</a:t>
            </a:r>
            <a:r>
              <a:rPr lang="en-US" sz="2000" b="1" dirty="0" smtClean="0">
                <a:cs typeface="+mj-cs"/>
              </a:rPr>
              <a:t> -70 C </a:t>
            </a:r>
          </a:p>
          <a:p>
            <a:pPr>
              <a:buNone/>
            </a:pPr>
            <a:r>
              <a:rPr lang="fa-IR" sz="2000" b="1" dirty="0" smtClean="0">
                <a:cs typeface="+mj-cs"/>
              </a:rPr>
              <a:t>4 – ترازو حساس</a:t>
            </a:r>
          </a:p>
          <a:p>
            <a:pPr>
              <a:buNone/>
            </a:pPr>
            <a:r>
              <a:rPr lang="fa-IR" sz="2000" b="1" dirty="0" smtClean="0">
                <a:solidFill>
                  <a:srgbClr val="800080"/>
                </a:solidFill>
                <a:cs typeface="+mj-cs"/>
              </a:rPr>
              <a:t>5 - جار شمع دار</a:t>
            </a:r>
          </a:p>
          <a:p>
            <a:pPr>
              <a:buNone/>
            </a:pPr>
            <a:r>
              <a:rPr lang="fa-IR" sz="2000" b="1" dirty="0" smtClean="0">
                <a:solidFill>
                  <a:srgbClr val="800080"/>
                </a:solidFill>
                <a:cs typeface="+mj-cs"/>
              </a:rPr>
              <a:t>6</a:t>
            </a:r>
            <a:r>
              <a:rPr lang="fa-IR" sz="2000" b="1" dirty="0" smtClean="0">
                <a:cs typeface="+mj-cs"/>
              </a:rPr>
              <a:t> - </a:t>
            </a:r>
            <a:r>
              <a:rPr lang="fa-IR" sz="2000" b="1" dirty="0" smtClean="0">
                <a:solidFill>
                  <a:srgbClr val="800080"/>
                </a:solidFill>
                <a:cs typeface="+mj-cs"/>
              </a:rPr>
              <a:t>آنس/ لوپ نیکروم یا یکبار مصرف</a:t>
            </a:r>
          </a:p>
          <a:p>
            <a:pPr>
              <a:buNone/>
            </a:pPr>
            <a:r>
              <a:rPr lang="fa-IR" sz="2000" b="1" dirty="0" smtClean="0">
                <a:solidFill>
                  <a:srgbClr val="800080"/>
                </a:solidFill>
                <a:cs typeface="+mj-cs"/>
              </a:rPr>
              <a:t>7 - لوپ های کالیبره (یکبار مصرف و/ یا فلزی از جنس آلیاژ نیکروم)</a:t>
            </a:r>
            <a:r>
              <a:rPr lang="en-US" sz="2000" b="1" dirty="0" smtClean="0">
                <a:solidFill>
                  <a:srgbClr val="800080"/>
                </a:solidFill>
              </a:rPr>
              <a:t> </a:t>
            </a:r>
            <a:r>
              <a:rPr lang="en-US" sz="2000" b="1" dirty="0" err="1" smtClean="0">
                <a:solidFill>
                  <a:srgbClr val="800080"/>
                </a:solidFill>
              </a:rPr>
              <a:t>mL</a:t>
            </a:r>
            <a:r>
              <a:rPr lang="en-US" sz="2000" b="1" dirty="0" smtClean="0">
                <a:solidFill>
                  <a:srgbClr val="800080"/>
                </a:solidFill>
              </a:rPr>
              <a:t> </a:t>
            </a:r>
            <a:r>
              <a:rPr lang="fa-IR" sz="2000" b="1" dirty="0" smtClean="0">
                <a:solidFill>
                  <a:srgbClr val="800080"/>
                </a:solidFill>
                <a:cs typeface="+mj-cs"/>
              </a:rPr>
              <a:t> 01/ 0 و  0/001 </a:t>
            </a:r>
            <a:endParaRPr lang="en-US" sz="2000" b="1" dirty="0" smtClean="0">
              <a:solidFill>
                <a:srgbClr val="800080"/>
              </a:solidFill>
              <a:cs typeface="+mj-cs"/>
            </a:endParaRPr>
          </a:p>
          <a:p>
            <a:pPr>
              <a:buNone/>
            </a:pPr>
            <a:r>
              <a:rPr lang="fa-IR" sz="2000" b="1" dirty="0" smtClean="0">
                <a:solidFill>
                  <a:srgbClr val="800080"/>
                </a:solidFill>
                <a:cs typeface="+mj-cs"/>
              </a:rPr>
              <a:t>8 - چراغ گازی بونزن</a:t>
            </a:r>
          </a:p>
          <a:p>
            <a:pPr>
              <a:buNone/>
            </a:pPr>
            <a:r>
              <a:rPr lang="fa-IR" sz="2000" b="1" dirty="0" smtClean="0">
                <a:cs typeface="+mj-cs"/>
              </a:rPr>
              <a:t>9 - چراغ الکلی یا وسیله دیگری برای استریل کردن لوپ و آنس (برای مثال </a:t>
            </a:r>
            <a:r>
              <a:rPr lang="en-US" sz="2000" b="1" dirty="0" err="1" smtClean="0">
                <a:cs typeface="+mj-cs"/>
              </a:rPr>
              <a:t>Microincinerator</a:t>
            </a:r>
            <a:r>
              <a:rPr lang="fa-IR" sz="2000" b="1" dirty="0" smtClean="0">
                <a:cs typeface="+mj-cs"/>
              </a:rPr>
              <a:t>)</a:t>
            </a:r>
            <a:endParaRPr lang="en-US" sz="2000" b="1" dirty="0" smtClean="0">
              <a:cs typeface="+mj-cs"/>
            </a:endParaRPr>
          </a:p>
          <a:p>
            <a:pPr>
              <a:buNone/>
            </a:pPr>
            <a:r>
              <a:rPr lang="fa-IR" sz="2000" b="1" dirty="0" smtClean="0">
                <a:cs typeface="+mj-cs"/>
              </a:rPr>
              <a:t>10 – پلیت/لوله/جا لوله ای</a:t>
            </a:r>
          </a:p>
          <a:p>
            <a:pPr>
              <a:buNone/>
            </a:pPr>
            <a:r>
              <a:rPr lang="fa-IR" sz="2000" b="1" dirty="0" smtClean="0">
                <a:solidFill>
                  <a:srgbClr val="800080"/>
                </a:solidFill>
                <a:cs typeface="+mj-cs"/>
              </a:rPr>
              <a:t>11 -</a:t>
            </a:r>
            <a:r>
              <a:rPr lang="fa-IR" sz="2000" b="1" dirty="0" smtClean="0">
                <a:solidFill>
                  <a:srgbClr val="800080"/>
                </a:solidFill>
              </a:rPr>
              <a:t> ظروف کافی برای تهیه محیط های کشت (بالون، استوانه و ...)</a:t>
            </a:r>
            <a:endParaRPr lang="fa-IR" sz="2000" b="1" dirty="0" smtClean="0">
              <a:solidFill>
                <a:srgbClr val="800080"/>
              </a:solidFill>
              <a:cs typeface="+mj-cs"/>
            </a:endParaRPr>
          </a:p>
          <a:p>
            <a:pPr>
              <a:buNone/>
            </a:pPr>
            <a:r>
              <a:rPr lang="fa-IR" sz="2000" b="1" dirty="0" smtClean="0">
                <a:cs typeface="+mj-cs"/>
              </a:rPr>
              <a:t>12 -</a:t>
            </a:r>
            <a:r>
              <a:rPr lang="fa-IR" sz="2000" b="1" dirty="0" smtClean="0"/>
              <a:t> همزن ورتکس</a:t>
            </a:r>
            <a:endParaRPr lang="fa-IR" sz="2000" b="1" dirty="0" smtClean="0">
              <a:cs typeface="+mj-cs"/>
            </a:endParaRPr>
          </a:p>
          <a:p>
            <a:pPr>
              <a:buNone/>
            </a:pPr>
            <a:endParaRPr lang="fa-IR" sz="2400" b="1" dirty="0" smtClean="0">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4449</TotalTime>
  <Words>4669</Words>
  <Application>Microsoft Office PowerPoint</Application>
  <PresentationFormat>On-screen Show (4:3)</PresentationFormat>
  <Paragraphs>379</Paragraphs>
  <Slides>52</Slides>
  <Notes>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 آموزش ضمن خدمت کارکنان </vt:lpstr>
      <vt:lpstr>استانداردهای فنی و دستورالعمل های جدید میکروبشناسی   سهیلا فتح الهی 25اردیبهشت 1397</vt:lpstr>
      <vt:lpstr>دستورالعمل های جدید میکروبشناسی</vt:lpstr>
      <vt:lpstr>تست کور رنگی</vt:lpstr>
      <vt:lpstr>تست کور رنگی</vt:lpstr>
      <vt:lpstr>تست کور رنگی</vt:lpstr>
      <vt:lpstr>فضا و تجهیزات/ نیروی انسانی</vt:lpstr>
      <vt:lpstr>فضا و تجهیزات/ نیروی انسانی</vt:lpstr>
      <vt:lpstr>فهرست تجهيزات، مواد، محيط هاي كشت و ديسك هاي تشخيصي</vt:lpstr>
      <vt:lpstr>فهرست تجهيزات، مواد، محيط هاي كشت و ديسك هاي تشخيصي</vt:lpstr>
      <vt:lpstr>فهرست تجهيزات، مواد، محيط هاي كشت و ديسك هاي تشخيصي</vt:lpstr>
      <vt:lpstr>مواد، محيط هاي كشت</vt:lpstr>
      <vt:lpstr>مواد، محيط هاي كشت</vt:lpstr>
      <vt:lpstr>مواد، محيط هاي كشت</vt:lpstr>
      <vt:lpstr>ديسك هاي تشخيصي</vt:lpstr>
      <vt:lpstr>معرف ها</vt:lpstr>
      <vt:lpstr>آنتي سرم ها</vt:lpstr>
      <vt:lpstr>        خرید و انبارش</vt:lpstr>
      <vt:lpstr>                        کنترل کیفی ابزار پایه</vt:lpstr>
      <vt:lpstr>کنترل کیفی در بخش میکروبشناسی</vt:lpstr>
      <vt:lpstr>                        محيط های کشت</vt:lpstr>
      <vt:lpstr> کنترل کیفی محیط های کشت </vt:lpstr>
      <vt:lpstr> کنترل کیفی محیط های کشت </vt:lpstr>
      <vt:lpstr>شناسایی باکتریها</vt:lpstr>
      <vt:lpstr> کنترل کیفی معرف ها  و رنگ ها  </vt:lpstr>
      <vt:lpstr>رنگ ها /معرف ها/آنتی سرم ها و...</vt:lpstr>
      <vt:lpstr>اندیکاتورهای شیمیایی و بیولوژیک</vt:lpstr>
      <vt:lpstr>تفسیر قطر هاله عدم رشد</vt:lpstr>
      <vt:lpstr>گزارش مقاومت های آنتی بیوتیکی</vt:lpstr>
      <vt:lpstr>برنامه های کنترل کیفی داخلی وخارجی</vt:lpstr>
      <vt:lpstr>سویه های استاندارد</vt:lpstr>
      <vt:lpstr>سویه های استاندارد</vt:lpstr>
      <vt:lpstr>نگه داری سویه های میکروبی</vt:lpstr>
      <vt:lpstr>نگه داری سویه های میکروبی</vt:lpstr>
      <vt:lpstr>نگه داری سویه های میکروبی</vt:lpstr>
      <vt:lpstr>نگه داری سویه های میکروبی</vt:lpstr>
      <vt:lpstr>نگه داری سویه های میکروبی</vt:lpstr>
      <vt:lpstr>نگه داری سویه های میکروبی</vt:lpstr>
      <vt:lpstr>کنترل کیفی دیسک های آنتی بیوتیکی</vt:lpstr>
      <vt:lpstr>رنگ ها /معرف ها/آنتی سرم ها و...</vt:lpstr>
      <vt:lpstr>مدیریت نمونه</vt:lpstr>
      <vt:lpstr>دستورالعمل روش استاندارد انتقال نمونه هاي عفوني</vt:lpstr>
      <vt:lpstr> موادعفوني (Infectious Substances)  </vt:lpstr>
      <vt:lpstr> موادعفوني (Infectious Substances)  </vt:lpstr>
      <vt:lpstr>مواد معاف شده</vt:lpstr>
      <vt:lpstr> روش بسته بندي: </vt:lpstr>
      <vt:lpstr> روش بسته بندي: </vt:lpstr>
      <vt:lpstr>گزارش دهی</vt:lpstr>
      <vt:lpstr>گزارش دهی</vt:lpstr>
      <vt:lpstr>                           نکات مهم در دستورالعمل ها</vt:lpstr>
      <vt:lpstr>                            نکات مهم در دستورالعمل ها</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Ramin Shahmoradi</cp:lastModifiedBy>
  <cp:revision>555</cp:revision>
  <dcterms:created xsi:type="dcterms:W3CDTF">2018-01-18T05:07:05Z</dcterms:created>
  <dcterms:modified xsi:type="dcterms:W3CDTF">2018-05-15T03:15:09Z</dcterms:modified>
</cp:coreProperties>
</file>