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4" r:id="rId3"/>
    <p:sldId id="275" r:id="rId4"/>
    <p:sldId id="276" r:id="rId5"/>
    <p:sldId id="256" r:id="rId6"/>
    <p:sldId id="257" r:id="rId7"/>
    <p:sldId id="258" r:id="rId8"/>
    <p:sldId id="259" r:id="rId9"/>
    <p:sldId id="269" r:id="rId10"/>
    <p:sldId id="260" r:id="rId11"/>
    <p:sldId id="261" r:id="rId12"/>
    <p:sldId id="270" r:id="rId13"/>
    <p:sldId id="262" r:id="rId14"/>
    <p:sldId id="263" r:id="rId15"/>
    <p:sldId id="264" r:id="rId16"/>
    <p:sldId id="271" r:id="rId17"/>
    <p:sldId id="265" r:id="rId18"/>
    <p:sldId id="272" r:id="rId19"/>
    <p:sldId id="266" r:id="rId20"/>
    <p:sldId id="267" r:id="rId21"/>
    <p:sldId id="273" r:id="rId22"/>
    <p:sldId id="268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3BE4DB-E096-4A08-A175-C41AF85CC77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F5F74F-136B-4C25-8510-1A82982BB4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318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73E0EDE2-B9A3-4E65-9F28-195D041BA25E}" type="slidenum">
              <a:rPr lang="ar-SA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008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977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577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AE04D-4F54-49D6-B8F4-92374A7A564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5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BA60-073E-465D-9334-1C447DB738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7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3472-B025-4DB4-ADBA-7F42706721F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4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DA22-3EBC-4E44-914B-32EF3BCBC8DA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3EA5-41F7-43AD-AD54-51DDB3AEB02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2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6541-35F0-404A-B41A-00AA01E3AD7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3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2830-8372-47A3-836B-B045C8D43641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2C82-B076-4D2C-A0E9-753C5FA704C2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7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665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58B0F-92F2-4C02-B0B1-71E9B0C5EF7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12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1230-C654-4006-BEA9-A7BAAD08844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4C06-34B3-416C-94E3-56E345D66D9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6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A2A2-615A-47AE-8D9B-572D5276CE8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1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A92B0-9231-48B9-A6FD-5AA43E500EB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2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093F-CFB7-4D16-9DE3-C44EC69F99D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31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EC4F8-EEA7-4621-B71F-89728EB71FC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686E-F2C3-4605-8860-88A4BA6BEAA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25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73DD2-CE86-43C2-AFD8-9D7B299F6C5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190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88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567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660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249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63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480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304-48A6-40BF-9D5C-A070D0F86EA5}" type="datetimeFigureOut">
              <a:rPr lang="fa-IR" smtClean="0"/>
              <a:t>05/09/1436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AF95-8649-4C07-A6C3-61B0E488028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954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F08CE-48BB-42D1-B02B-8415692DBA16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57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4" imgW="5714286" imgH="4619048" progId="MSPhotoEd.3">
                  <p:embed/>
                </p:oleObj>
              </mc:Choice>
              <mc:Fallback>
                <p:oleObj name="Photo Editor Photo" r:id="rId4" imgW="5714286" imgH="46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6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b="1" dirty="0"/>
              <a:t>۴- </a:t>
            </a:r>
            <a:r>
              <a:rPr lang="fa-IR" b="1" dirty="0">
                <a:solidFill>
                  <a:srgbClr val="FF0000"/>
                </a:solidFill>
              </a:rPr>
              <a:t>ايمنی کارکنان</a:t>
            </a:r>
          </a:p>
          <a:p>
            <a:r>
              <a:rPr lang="fa-IR" dirty="0"/>
              <a:t>- ھمه کارکنان آزمايشگاه در محيط انجام کار فنی بايد روپوش سفيد به تن داشته باشند .</a:t>
            </a:r>
          </a:p>
          <a:p>
            <a:r>
              <a:rPr lang="fa-IR" dirty="0"/>
              <a:t>- بايد وسايل حفاظت فردي اوليه مانند دستکش لاتکس، ماسک، و وسايل کمکي جھت برداشت مايعات توسط</a:t>
            </a:r>
          </a:p>
          <a:p>
            <a:r>
              <a:rPr lang="fa-IR" dirty="0"/>
              <a:t>پيپت ، درآزمايشگاه دردسترس بوده ومورداستفاده قرارگيرد.</a:t>
            </a:r>
          </a:p>
          <a:p>
            <a:r>
              <a:rPr lang="fa-IR" dirty="0"/>
              <a:t>- ساير وسايل حفاظت فردي مانند عينک ايمني، حفاظ صورت ،گان وتجھيزاتي مانند دوش اضطراري</a:t>
            </a:r>
          </a:p>
          <a:p>
            <a:r>
              <a:rPr lang="fa-IR" dirty="0"/>
              <a:t>ودستگاه چشم شوي بايددرآزمايشگاه وجود داشته ودر موارد ضروری دردسترس کارکنان باشد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81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fa-IR" dirty="0" smtClean="0"/>
          </a:p>
          <a:p>
            <a:r>
              <a:rPr lang="fa-IR" dirty="0" smtClean="0"/>
              <a:t>- کارکنان بايد با روش صحيح شستشوی دست آشنا بوده وآن رابکار ببندند .</a:t>
            </a:r>
          </a:p>
          <a:p>
            <a:r>
              <a:rPr lang="fa-IR" dirty="0" smtClean="0"/>
              <a:t>- کارکنان مسئول شستشو در آزمايشگاه ھنگام کار بايد از دستکش ضخيم ، پيش بند و ماسک استفاده نموده</a:t>
            </a:r>
          </a:p>
          <a:p>
            <a:r>
              <a:rPr lang="fa-IR" dirty="0" smtClean="0"/>
              <a:t>وھنگام برس زدن لوله ھا حتما ازعينک ايمنی استفاده نمايند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47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۵- شستشو ، سترون سازی و ضدعفونی کردن در آزمايشگاه</a:t>
            </a:r>
          </a:p>
          <a:p>
            <a:r>
              <a:rPr lang="fa-IR" dirty="0"/>
              <a:t>- دستورالعمل مکتوب شده در اين خصوص بايد توسط مسئول ايمنی بھداشت به کارکنان مسئول </a:t>
            </a:r>
            <a:r>
              <a:rPr lang="fa-IR" dirty="0" smtClean="0"/>
              <a:t>شستشوو </a:t>
            </a:r>
            <a:r>
              <a:rPr lang="fa-IR" dirty="0"/>
              <a:t>نظافت آموزش داده شده وبررعايت آن نظارت گردد.</a:t>
            </a:r>
          </a:p>
          <a:p>
            <a:r>
              <a:rPr lang="fa-IR" dirty="0"/>
              <a:t>- مسئول ايمنی بايد ازانتخاب ماده ضدعفونی کننده مناسب وکيفيت اين مواد (ازطريق آزمايش </a:t>
            </a:r>
            <a:r>
              <a:rPr lang="fa-IR" dirty="0" smtClean="0"/>
              <a:t>درآزمايشگاه </a:t>
            </a:r>
            <a:r>
              <a:rPr lang="fa-IR" dirty="0"/>
              <a:t>و يا خريد آن از تامين کنندگان مورد تاييد ) اطمينان حاصل نمايد .</a:t>
            </a:r>
          </a:p>
          <a:p>
            <a:r>
              <a:rPr lang="fa-IR" dirty="0"/>
              <a:t>- بايد ھميشه صابون مايع وموادضدعفوني کننده مناسب درآزمايشگاه موجود بوده و دردسترس </a:t>
            </a:r>
            <a:r>
              <a:rPr lang="fa-IR" dirty="0" smtClean="0"/>
              <a:t>کارکنان قرار </a:t>
            </a:r>
            <a:r>
              <a:rPr lang="fa-IR" dirty="0"/>
              <a:t>گيرد.</a:t>
            </a:r>
          </a:p>
        </p:txBody>
      </p:sp>
    </p:spTree>
    <p:extLst>
      <p:ext uri="{BB962C8B-B14F-4D97-AF65-F5344CB8AC3E}">
        <p14:creationId xmlns:p14="http://schemas.microsoft.com/office/powerpoint/2010/main" val="25962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۶- دفع پسماند ھای آزمايشگاھی</a:t>
            </a:r>
          </a:p>
          <a:p>
            <a:r>
              <a:rPr lang="fa-IR" dirty="0"/>
              <a:t>- چگونگی امحاء نمونه ھا وھمچنين نحوه امحاء مواد و وسايل انجام آزمايش ، پس از اتمام کار ، بايد مشخص</a:t>
            </a:r>
          </a:p>
          <a:p>
            <a:r>
              <a:rPr lang="fa-IR" dirty="0"/>
              <a:t>و مکتوب گردد 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- </a:t>
            </a:r>
            <a:r>
              <a:rPr lang="fa-IR" dirty="0"/>
              <a:t>به منظور حفظ سلامت افرادوجلوگيري از اثرات زيان آورپسماندھای آزمايشگاھی ، بايد دستورالعمل ويژه ای</a:t>
            </a:r>
          </a:p>
          <a:p>
            <a:r>
              <a:rPr lang="fa-IR" dirty="0"/>
              <a:t>در مورد مديريت پسماندھای آزمايشگاھی مکتوب شده و جزو مستندات آزمايشگاه قابل ارئه باشد . </a:t>
            </a:r>
            <a:endParaRPr lang="fa-IR" dirty="0" smtClean="0"/>
          </a:p>
          <a:p>
            <a:r>
              <a:rPr lang="fa-IR" dirty="0" smtClean="0"/>
              <a:t>مديريت ايمن وصحيح </a:t>
            </a:r>
            <a:r>
              <a:rPr lang="fa-IR" dirty="0"/>
              <a:t>پسماند ھادر مراحل جداسازي، بي خطرسازي، جمع آوري ، بسته بندي، حمل ونقل ودفع پسماند می</a:t>
            </a:r>
          </a:p>
          <a:p>
            <a:r>
              <a:rPr lang="fa-IR" dirty="0"/>
              <a:t>بايست اعمال گردد.</a:t>
            </a:r>
          </a:p>
        </p:txBody>
      </p:sp>
    </p:spTree>
    <p:extLst>
      <p:ext uri="{BB962C8B-B14F-4D97-AF65-F5344CB8AC3E}">
        <p14:creationId xmlns:p14="http://schemas.microsoft.com/office/powerpoint/2010/main" val="42791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/>
              <a:t>پسماندھايي که درآزمايشگاه توليد مي شوند شامل موارد زيرمي باشند :</a:t>
            </a:r>
          </a:p>
          <a:p>
            <a:r>
              <a:rPr lang="fa-IR" dirty="0"/>
              <a:t>١. پسماندھاي عادي وغير آلوده</a:t>
            </a:r>
          </a:p>
          <a:p>
            <a:r>
              <a:rPr lang="fa-IR" dirty="0"/>
              <a:t>٢. پسماندھاي عفوني مانندسرم و ساير مايعات آلوده بدن ، کشتھاي ميکروبي وغيره</a:t>
            </a:r>
          </a:p>
          <a:p>
            <a:r>
              <a:rPr lang="fa-IR" dirty="0"/>
              <a:t>٣. پسماندھاي تيزوبرنده مانند سرسوزن، تيغ اسکالپل، شيشه ھاي شکسته، </a:t>
            </a:r>
            <a:r>
              <a:rPr lang="fa-IR" dirty="0" smtClean="0"/>
              <a:t>سرسمپلروغيره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86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۴. پسماندھاي شيميايي شامل انواع موادومعرفھاي آزمايشگاھي(کيتھاي تشخيصي)</a:t>
            </a:r>
          </a:p>
          <a:p>
            <a:r>
              <a:rPr lang="fa-IR" dirty="0" smtClean="0"/>
              <a:t>۵. پسماندھاي آسيب شناسي تشريحی و بافت شناسی</a:t>
            </a:r>
          </a:p>
          <a:p>
            <a:r>
              <a:rPr lang="fa-IR" dirty="0" smtClean="0"/>
              <a:t>۶. پسماندھاي پرتوزا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51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/>
              <a:t>- بايد پسماندھاي عادي وغير آلوده رادر محل توليد ازپسماندھاي آزمايشگاھی جداسازي نمود. دفع پسماندھای</a:t>
            </a:r>
          </a:p>
          <a:p>
            <a:r>
              <a:rPr lang="fa-IR" dirty="0"/>
              <a:t>عادی و غيرآلوده مانند پسماندھای خانگی انجام می شود .</a:t>
            </a:r>
          </a:p>
          <a:p>
            <a:r>
              <a:rPr lang="fa-IR" dirty="0"/>
              <a:t>- وسايلي که پس ازسترون سازي دوباره واردچرخه کاري مي گردند بايد درکيسه ھاي مخصوص اتوکلاو </a:t>
            </a:r>
            <a:r>
              <a:rPr lang="fa-IR" dirty="0" smtClean="0"/>
              <a:t>وجدا </a:t>
            </a:r>
            <a:r>
              <a:rPr lang="fa-IR" dirty="0"/>
              <a:t>ازوسايلي که پس ازسترون سازي دفع مي گردند، قرار داده شوند.</a:t>
            </a:r>
          </a:p>
          <a:p>
            <a:r>
              <a:rPr lang="fa-IR" dirty="0"/>
              <a:t>- كليه پسماندھاي عفونی آزمايشگاھي بايد ابتدا اتوکلاو شده وسپس به طريقه بھداشتي دفع گردند.</a:t>
            </a:r>
          </a:p>
          <a:p>
            <a:r>
              <a:rPr lang="fa-IR" dirty="0"/>
              <a:t>- دستگاھھاي فورواتوکلاو بايدعملکرد مطلوب داشته باشند جھت بررسي صحت عملکرد اتوکلاو بايد </a:t>
            </a:r>
            <a:r>
              <a:rPr lang="fa-IR" dirty="0" smtClean="0"/>
              <a:t>از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88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انديکاتورھاي شيميايي وبيولوژيک استفاده گردد و مستندات کنترل کيفی مربوطه بايد موجود باشد .</a:t>
            </a:r>
          </a:p>
          <a:p>
            <a:r>
              <a:rPr lang="fa-IR" dirty="0" smtClean="0"/>
              <a:t>- پسماندھاي تيز وبرنده مانند سرسوزن ھا، وسايل شيشه اي شکسته ، تيغ اسکالپل، نوک سمپلروغيره بايد </a:t>
            </a:r>
            <a:r>
              <a:rPr lang="fa-IR" dirty="0" smtClean="0"/>
              <a:t>درقرار </a:t>
            </a:r>
            <a:r>
              <a:rPr lang="fa-IR" dirty="0" smtClean="0"/>
              <a:t>گرفته وزمانی که سه چھارم محفظه پرشد، اتوکلاو شده وسپس به طريقه (</a:t>
            </a:r>
            <a:r>
              <a:rPr lang="en-US" dirty="0" smtClean="0"/>
              <a:t>Safety Box) </a:t>
            </a:r>
            <a:r>
              <a:rPr lang="fa-IR" dirty="0" smtClean="0"/>
              <a:t>ظروف ايمن بھداشتي دفع گردند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13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/>
              <a:t>- درموقع جمع آوري ، حمل ونقل ودفع پسماندھا بايد از وسايل و پوششھا ي حفاظتي لازم استفاده شود.</a:t>
            </a:r>
          </a:p>
          <a:p>
            <a:r>
              <a:rPr lang="fa-IR" dirty="0"/>
              <a:t>- تمامي مراحل جمع آوري وحمل ونقل کيسه ھای پسماندھا بايد با دست انجام پذيرد ، زيرا استفاده از </a:t>
            </a:r>
            <a:r>
              <a:rPr lang="fa-IR" dirty="0" smtClean="0"/>
              <a:t>وسايل مكانيكي </a:t>
            </a:r>
            <a:r>
              <a:rPr lang="fa-IR" dirty="0"/>
              <a:t>سبب پاره شدن كيسه ھا وترشح و پاشيدن مواد آلوده م يگردد. </a:t>
            </a:r>
            <a:endParaRPr lang="fa-IR" dirty="0" smtClean="0"/>
          </a:p>
          <a:p>
            <a:r>
              <a:rPr lang="fa-IR" dirty="0" smtClean="0"/>
              <a:t>سطل </a:t>
            </a:r>
            <a:r>
              <a:rPr lang="fa-IR" dirty="0"/>
              <a:t>ھای محتوی کيسه ھای </a:t>
            </a:r>
            <a:r>
              <a:rPr lang="fa-IR" dirty="0" smtClean="0"/>
              <a:t>پسماند برای </a:t>
            </a:r>
            <a:r>
              <a:rPr lang="fa-IR" dirty="0"/>
              <a:t>اجتناب از واژگونی بايد توسط گاری چرخدارجابجا شوند .</a:t>
            </a:r>
          </a:p>
          <a:p>
            <a:r>
              <a:rPr lang="fa-IR" dirty="0"/>
              <a:t>- جمع آوری ودفع پسماندھا بايد طبق برنامه زمانبندی مشخص و متناسب باميزان توليد پسماند بوده و حداقل </a:t>
            </a:r>
            <a:r>
              <a:rPr lang="fa-IR" dirty="0" smtClean="0"/>
              <a:t>بهطورروزانه </a:t>
            </a:r>
            <a:r>
              <a:rPr lang="fa-IR" dirty="0"/>
              <a:t>انجام پذيرد.</a:t>
            </a:r>
          </a:p>
        </p:txBody>
      </p:sp>
    </p:spTree>
    <p:extLst>
      <p:ext uri="{BB962C8B-B14F-4D97-AF65-F5344CB8AC3E}">
        <p14:creationId xmlns:p14="http://schemas.microsoft.com/office/powerpoint/2010/main" val="1591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b="1" dirty="0"/>
              <a:t>– </a:t>
            </a:r>
            <a:r>
              <a:rPr lang="fa-IR" b="1" dirty="0">
                <a:solidFill>
                  <a:srgbClr val="FF0000"/>
                </a:solidFill>
              </a:rPr>
              <a:t>واکسيناسيون کارکنان</a:t>
            </a:r>
          </a:p>
          <a:p>
            <a:r>
              <a:rPr lang="fa-IR" dirty="0"/>
              <a:t>- قبل ازشروع به کار، بايد ايمنی کارکنان دربرابرميکروارگانيسمھايي که احتمال مواجھه با آنھا در</a:t>
            </a:r>
          </a:p>
          <a:p>
            <a:r>
              <a:rPr lang="fa-IR" dirty="0"/>
              <a:t>آزمايشگاه وجود </a:t>
            </a:r>
            <a:r>
              <a:rPr lang="fa-IR" dirty="0" smtClean="0"/>
              <a:t>دارد. </a:t>
            </a:r>
            <a:r>
              <a:rPr lang="fa-IR" dirty="0"/>
              <a:t>ارزيابی </a:t>
            </a:r>
            <a:r>
              <a:rPr lang="fa-IR" dirty="0"/>
              <a:t>شده وسوابق آن </a:t>
            </a:r>
            <a:r>
              <a:rPr lang="fa-IR" dirty="0"/>
              <a:t>موجودباشد.</a:t>
            </a:r>
          </a:p>
          <a:p>
            <a:r>
              <a:rPr lang="fa-IR" dirty="0"/>
              <a:t>، به ويژه درمورد </a:t>
            </a:r>
            <a:r>
              <a:rPr lang="fa-IR" dirty="0" smtClean="0"/>
              <a:t>ھپاتيت</a:t>
            </a:r>
            <a:r>
              <a:rPr lang="en-US" dirty="0"/>
              <a:t>B</a:t>
            </a:r>
            <a:r>
              <a:rPr lang="fa-IR" dirty="0" smtClean="0"/>
              <a:t>  </a:t>
            </a:r>
            <a:r>
              <a:rPr lang="fa-IR" dirty="0"/>
              <a:t>و </a:t>
            </a:r>
            <a:r>
              <a:rPr lang="en-US" dirty="0"/>
              <a:t>C </a:t>
            </a:r>
            <a:r>
              <a:rPr lang="fa-IR" dirty="0"/>
              <a:t>ھپاتيت  </a:t>
            </a:r>
            <a:r>
              <a:rPr lang="en-US" dirty="0" smtClean="0"/>
              <a:t>HIV</a:t>
            </a:r>
            <a:r>
              <a:rPr lang="fa-IR" dirty="0" smtClean="0"/>
              <a:t>،</a:t>
            </a:r>
          </a:p>
          <a:p>
            <a:endParaRPr lang="fa-IR" dirty="0"/>
          </a:p>
          <a:p>
            <a:r>
              <a:rPr lang="fa-IR" dirty="0" smtClean="0"/>
              <a:t> </a:t>
            </a:r>
            <a:r>
              <a:rPr lang="fa-IR" dirty="0" smtClean="0">
                <a:solidFill>
                  <a:prstClr val="black"/>
                </a:solidFill>
              </a:rPr>
              <a:t>چنانچه </a:t>
            </a:r>
            <a:r>
              <a:rPr lang="fa-IR" dirty="0">
                <a:solidFill>
                  <a:prstClr val="black"/>
                </a:solidFill>
              </a:rPr>
              <a:t>سابقه مستند از انجام واکسيناسيون قبلی فرد برای ھپاتيت </a:t>
            </a:r>
            <a:r>
              <a:rPr lang="en-US" dirty="0" smtClean="0"/>
              <a:t>B </a:t>
            </a:r>
            <a:r>
              <a:rPr lang="fa-IR" dirty="0"/>
              <a:t>موجود نبود ، ابتدا آنتی بادی ھپاتيت </a:t>
            </a:r>
            <a:r>
              <a:rPr lang="en-US" dirty="0"/>
              <a:t>B </a:t>
            </a:r>
            <a:r>
              <a:rPr lang="en-US" dirty="0" smtClean="0"/>
              <a:t>–</a:t>
            </a:r>
          </a:p>
          <a:p>
            <a:r>
              <a:rPr lang="fa-IR" dirty="0"/>
              <a:t>اندازه گيری می </a:t>
            </a:r>
            <a:r>
              <a:rPr lang="fa-IR" dirty="0" smtClean="0"/>
              <a:t>شود، </a:t>
            </a:r>
            <a:r>
              <a:rPr lang="fa-IR" dirty="0"/>
              <a:t>در صورت ايمن نبودن فرد ، واکسيناسيون انجام </a:t>
            </a:r>
            <a:r>
              <a:rPr lang="fa-IR" dirty="0" smtClean="0"/>
              <a:t>شده.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58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4513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sz="4000" smtClean="0">
                <a:solidFill>
                  <a:srgbClr val="FF9900"/>
                </a:solidFill>
              </a:rPr>
              <a:t> مقدمه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616575"/>
          </a:xfrm>
        </p:spPr>
        <p:txBody>
          <a:bodyPr/>
          <a:lstStyle/>
          <a:p>
            <a:pPr eaLnBrk="1" hangingPunct="1">
              <a:defRPr/>
            </a:pPr>
            <a:r>
              <a:rPr lang="fa-IR" sz="2800" b="1" smtClean="0">
                <a:solidFill>
                  <a:srgbClr val="FFFF00"/>
                </a:solidFill>
              </a:rPr>
              <a:t> تضمين انجام صحيح آزمايشها </a:t>
            </a:r>
          </a:p>
          <a:p>
            <a:pPr eaLnBrk="1" hangingPunct="1">
              <a:defRPr/>
            </a:pPr>
            <a:r>
              <a:rPr lang="fa-IR" sz="2800" b="1" smtClean="0">
                <a:solidFill>
                  <a:srgbClr val="FFFF00"/>
                </a:solidFill>
              </a:rPr>
              <a:t> ايمني پرسنل از عوامل بيماريزاي موجود در نمونه هاي باليني </a:t>
            </a:r>
          </a:p>
          <a:p>
            <a:pPr eaLnBrk="1" hangingPunct="1">
              <a:defRPr/>
            </a:pPr>
            <a:r>
              <a:rPr lang="fa-IR" sz="2800" b="1" smtClean="0">
                <a:solidFill>
                  <a:srgbClr val="FFFF00"/>
                </a:solidFill>
              </a:rPr>
              <a:t>ضرورت در نظر گرفتن ساز و کار لازم براي کار با عوامل خطر ساز </a:t>
            </a:r>
          </a:p>
          <a:p>
            <a:pPr eaLnBrk="1" hangingPunct="1">
              <a:defRPr/>
            </a:pPr>
            <a:r>
              <a:rPr lang="fa-IR" sz="2800" b="1" smtClean="0">
                <a:solidFill>
                  <a:srgbClr val="FFFF00"/>
                </a:solidFill>
              </a:rPr>
              <a:t>ضرورت  وجود دستورالعمل هاي خاصي جهت به حداقل رساندن خطرات کاري </a:t>
            </a:r>
            <a:endParaRPr lang="en-US" sz="2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fa-IR" sz="2800" b="1" smtClean="0">
                <a:solidFill>
                  <a:srgbClr val="FFFF00"/>
                </a:solidFill>
              </a:rPr>
              <a:t>اجرای مقررات ایمنی زیستی فقط برای کارکنان آزمایشگاه نیست بلکه جهت سلامت بیماران نیز هست.</a:t>
            </a:r>
          </a:p>
          <a:p>
            <a:pPr eaLnBrk="1" hangingPunct="1">
              <a:defRPr/>
            </a:pPr>
            <a:endParaRPr lang="fa-IR" sz="2800" b="1" smtClean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fa-IR" b="1" smtClean="0">
                <a:solidFill>
                  <a:srgbClr val="FF9900"/>
                </a:solidFill>
                <a:latin typeface="Arial"/>
              </a:rPr>
              <a:t>”هدف سلامت محیط-سلامت بیماران و سلامت عموم“ مردم است</a:t>
            </a:r>
            <a:endParaRPr lang="en-US" b="1" smtClean="0">
              <a:solidFill>
                <a:srgbClr val="FF9900"/>
              </a:solidFill>
            </a:endParaRPr>
          </a:p>
          <a:p>
            <a:pPr eaLnBrk="1" hangingPunct="1">
              <a:defRPr/>
            </a:pPr>
            <a:endParaRPr lang="fa-IR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360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a-IR" smtClean="0">
                <a:solidFill>
                  <a:prstClr val="black"/>
                </a:solidFill>
              </a:rPr>
              <a:t>٢ </a:t>
            </a:r>
            <a:r>
              <a:rPr lang="fa-IR" dirty="0">
                <a:solidFill>
                  <a:prstClr val="black"/>
                </a:solidFill>
              </a:rPr>
              <a:t>ماه بعد از </a:t>
            </a:r>
            <a:r>
              <a:rPr lang="fa-IR" dirty="0" smtClean="0">
                <a:solidFill>
                  <a:prstClr val="black"/>
                </a:solidFill>
              </a:rPr>
              <a:t>انجام</a:t>
            </a:r>
            <a:r>
              <a:rPr lang="en-US" dirty="0" smtClean="0"/>
              <a:t> </a:t>
            </a:r>
            <a:r>
              <a:rPr lang="fa-IR" dirty="0"/>
              <a:t>واکسيناسيون </a:t>
            </a:r>
            <a:r>
              <a:rPr lang="fa-IR" dirty="0" smtClean="0"/>
              <a:t>جھت </a:t>
            </a:r>
            <a:r>
              <a:rPr lang="fa-IR" dirty="0"/>
              <a:t>حصول اطمينان از موثر بودن برنامه </a:t>
            </a:r>
            <a:r>
              <a:rPr lang="fa-IR" dirty="0" smtClean="0"/>
              <a:t>،</a:t>
            </a:r>
            <a:r>
              <a:rPr lang="fa-IR" dirty="0"/>
              <a:t> مجددا آنتی بادی </a:t>
            </a:r>
            <a:r>
              <a:rPr lang="fa-IR" dirty="0" smtClean="0"/>
              <a:t>ھپاتيت مورد ارزيابی قرار می گيرد.</a:t>
            </a:r>
          </a:p>
          <a:p>
            <a:r>
              <a:rPr lang="fa-IR" dirty="0" smtClean="0"/>
              <a:t>- بررسی کارکنان از نظر مصونيت يا لزوم انجام واکسيناسيون در برابر ميکروارگانيسم ھای خاص مولد بيماری ھايی مثل ديفتری ، سرخک ، سرخجه و.... برای افرادی که در آزمايشگاھھای تحقيقاتی مربوطه کار می کنند الزامی است 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14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/>
              <a:t>– ايمنی محيط آزمايشگاه </a:t>
            </a:r>
            <a:r>
              <a:rPr lang="fa-IR" dirty="0"/>
              <a:t>– ملاحظات مربوط به ايمنی محيط و فضای آزمايشگاه ( مندرج دردستورالعمل</a:t>
            </a:r>
          </a:p>
          <a:p>
            <a:r>
              <a:rPr lang="fa-IR" dirty="0"/>
              <a:t>فضا و تاسيسات آزمايشگاه ) می بايست بطور کامل رعايت گردد 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66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a-IR" b="1" smtClean="0">
                <a:solidFill>
                  <a:srgbClr val="FF9900"/>
                </a:solidFill>
              </a:rPr>
              <a:t>مقدمه</a:t>
            </a:r>
            <a:endParaRPr lang="en-US" b="1" smtClean="0">
              <a:solidFill>
                <a:srgbClr val="FF99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462462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solidFill>
                  <a:srgbClr val="FFFF00"/>
                </a:solidFill>
              </a:rPr>
              <a:t>در آزمايشگاه تشخيص طبي ضروريست در هنگام کار با عوامل عفوني مقررات سطح ايمني - زيستي سطح 2 بطور کامل رعايت شده و متناسب با ويژگي هاي عوامل مورد نظر تدابير حفاظتي تکميلي مورد نياز تأمين گردد.</a:t>
            </a:r>
            <a:endParaRPr lang="fa-IR" b="1" smtClean="0"/>
          </a:p>
          <a:p>
            <a:pPr eaLnBrk="1" hangingPunct="1">
              <a:defRPr/>
            </a:pPr>
            <a:endParaRPr lang="fa-IR" b="1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fa-IR" b="1" smtClean="0">
                <a:solidFill>
                  <a:srgbClr val="FFFF00"/>
                </a:solidFill>
              </a:rPr>
              <a:t>همچنين کليه مقررات کاري به پرسنل آموزش داده شده و رعايت آنها توسط پرسنل آزمايشگاه به طور پيوسته مورد توجه قرار گيرد. 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28578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الزامات ايمنی و بھداشت در</a:t>
            </a:r>
          </a:p>
          <a:p>
            <a:r>
              <a:rPr lang="fa-IR" sz="6000" dirty="0" smtClean="0">
                <a:solidFill>
                  <a:srgbClr val="FF0000"/>
                </a:solidFill>
              </a:rPr>
              <a:t>آزمايشگاه</a:t>
            </a:r>
            <a:endParaRPr lang="fa-I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 smtClean="0"/>
              <a:t>آزمايشگاھھای تشخيص طبی از بدو تاسيس و يا تغيير محل براساس ضوابط وزارت بھداشت، درمان و آموزش پزشکی ملزم به رعايت الزامات زير در رابطه با اصول ايمنی در آزمايشگاه ھستند. </a:t>
            </a:r>
          </a:p>
          <a:p>
            <a:r>
              <a:rPr lang="fa-IR" dirty="0" smtClean="0"/>
              <a:t>آزمايشگاه ھای داير بايد در فرصتی که وزارت بھداشت، درمان و آموزش پزشکی تعيين می نمايد خود را با  استاندارد ھا و الزامات مربوطه منطبق سازند.</a:t>
            </a:r>
          </a:p>
          <a:p>
            <a:r>
              <a:rPr lang="fa-IR" dirty="0" smtClean="0"/>
              <a:t>رعايت اصول ايمنی در آزمايشگاه از الزامات اوليه می باشد اصول زير در مورد </a:t>
            </a:r>
            <a:r>
              <a:rPr lang="fa-IR" dirty="0" smtClean="0">
                <a:solidFill>
                  <a:srgbClr val="FF0000"/>
                </a:solidFill>
              </a:rPr>
              <a:t>حفظ ايمنی کارکنان ، مراجعه کنندگان وجامعه </a:t>
            </a:r>
            <a:r>
              <a:rPr lang="fa-IR" dirty="0" smtClean="0"/>
              <a:t>می بايست در آزمايشگاه رعايت گردد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820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– تعيين مسئول ايمنی و بھداشت </a:t>
            </a:r>
            <a:r>
              <a:rPr lang="fa-IR" sz="3600" dirty="0"/>
              <a:t>مسئول فنی موظف است در آزمايشگاه فرد مشخصي که آگاه به امورفني باشد را </a:t>
            </a:r>
            <a:r>
              <a:rPr lang="fa-IR" sz="3600" dirty="0" smtClean="0"/>
              <a:t>به انتخاب </a:t>
            </a:r>
            <a:r>
              <a:rPr lang="fa-IR" sz="3600" dirty="0"/>
              <a:t>ومعرفی نموده و وظايف وحدود اختيارات او را مکتوب و ابلاغ نمايد (</a:t>
            </a:r>
            <a:r>
              <a:rPr lang="en-US" sz="3600" dirty="0"/>
              <a:t>Safety Officer) </a:t>
            </a:r>
            <a:r>
              <a:rPr lang="fa-IR" sz="3600" dirty="0"/>
              <a:t>عنوان مسئول </a:t>
            </a:r>
            <a:r>
              <a:rPr lang="fa-IR" sz="3600" dirty="0" smtClean="0"/>
              <a:t>ايمنی جايگاه </a:t>
            </a:r>
            <a:r>
              <a:rPr lang="fa-IR" sz="3600" dirty="0"/>
              <a:t>مسئول ايمنی بايد در نمودار سازمانی آزمايشگاه مشخص گردد، مسئول کليه امور مربوط به ايمنی در </a:t>
            </a:r>
            <a:r>
              <a:rPr lang="fa-IR" sz="3600" dirty="0" smtClean="0"/>
              <a:t>آزمايشگاه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7519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336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400" b="1" dirty="0"/>
              <a:t>٢- مستندسازی</a:t>
            </a:r>
          </a:p>
          <a:p>
            <a:r>
              <a:rPr lang="fa-IR" dirty="0"/>
              <a:t>دستورالعمل ھای زير بايد مکتوب شود و بعنوان بخشی از مستندات الزامی آزمايشگاه ، ھر زمان قابل ارائه به</a:t>
            </a:r>
          </a:p>
          <a:p>
            <a:r>
              <a:rPr lang="fa-IR" dirty="0"/>
              <a:t>بازرسين يا مميزان باشد:</a:t>
            </a:r>
          </a:p>
          <a:p>
            <a:r>
              <a:rPr lang="fa-IR" dirty="0"/>
              <a:t>- دستورالعمل حفاظت و ايمنی کارکنان و ايمنی درمحيط آزمايشگاه .</a:t>
            </a:r>
          </a:p>
          <a:p>
            <a:r>
              <a:rPr lang="fa-IR" dirty="0" smtClean="0"/>
              <a:t>دستورالعمل </a:t>
            </a:r>
            <a:r>
              <a:rPr lang="fa-IR" dirty="0"/>
              <a:t>نحوه سترون سازی ، نحوه شستشوی لوازم شيشه ای و نظافت محيط و سطوح </a:t>
            </a:r>
            <a:r>
              <a:rPr lang="fa-IR" dirty="0" smtClean="0"/>
              <a:t>کاری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553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046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dirty="0" smtClean="0"/>
              <a:t>- </a:t>
            </a:r>
            <a:r>
              <a:rPr lang="fa-IR" sz="3600" b="1" dirty="0" smtClean="0">
                <a:solidFill>
                  <a:schemeClr val="tx1"/>
                </a:solidFill>
              </a:rPr>
              <a:t>دستورالعمل دفع پسماند ھا</a:t>
            </a:r>
          </a:p>
          <a:p>
            <a:r>
              <a:rPr lang="fa-IR" sz="3600" b="1" dirty="0" smtClean="0"/>
              <a:t>- ثبت، گزارش و پيگيري حوادث مخاطره آميز نظير فرورفتن سوزن، ريختن وپاشيدن موادشيميايي ، خون </a:t>
            </a:r>
            <a:r>
              <a:rPr lang="fa-IR" sz="3600" b="1" dirty="0" smtClean="0"/>
              <a:t>وسايرموادآلوده </a:t>
            </a:r>
            <a:r>
              <a:rPr lang="fa-IR" sz="3600" b="1" dirty="0" smtClean="0"/>
              <a:t>و نگھداری سوابق مربوطه . جھت سھولت ثبت اين موارد می توان فرم ھای مخصوصی</a:t>
            </a:r>
          </a:p>
          <a:p>
            <a:r>
              <a:rPr lang="fa-IR" sz="3600" b="1" dirty="0" smtClean="0"/>
              <a:t>طراحی نمود .</a:t>
            </a:r>
          </a:p>
          <a:p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3940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01158" cy="59766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٣- آموزش کارکنان</a:t>
            </a:r>
          </a:p>
          <a:p>
            <a:r>
              <a:rPr lang="fa-IR" dirty="0"/>
              <a:t>مسئوليت آموزش کارکنان در خصوص ملاحظات ايمنی و مفاد مندرج در دستورالعمل ھای مرتبط با حفاظت و</a:t>
            </a:r>
          </a:p>
          <a:p>
            <a:r>
              <a:rPr lang="fa-IR" dirty="0"/>
              <a:t>ايمنی ، تحت نظارت مسئول فنی آزمايشگاه ، به عھده مسئول ايمنی وبھداشت می باشد . ارزيابی اثربخش بودن آموزش ھا</a:t>
            </a:r>
          </a:p>
          <a:p>
            <a:r>
              <a:rPr lang="fa-IR" dirty="0"/>
              <a:t>و رعايت الزامات آموزش داده شده نيز بر عھده مسئول ايمنی و بھداشت است . سوابق مربوط به آموزش ھای انجام شده</a:t>
            </a:r>
          </a:p>
          <a:p>
            <a:r>
              <a:rPr lang="fa-IR" dirty="0"/>
              <a:t>بايد حفظ گردد .</a:t>
            </a:r>
          </a:p>
        </p:txBody>
      </p:sp>
    </p:spTree>
    <p:extLst>
      <p:ext uri="{BB962C8B-B14F-4D97-AF65-F5344CB8AC3E}">
        <p14:creationId xmlns:p14="http://schemas.microsoft.com/office/powerpoint/2010/main" val="1810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1209</Words>
  <Application>Microsoft Office PowerPoint</Application>
  <PresentationFormat>On-screen Show 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Ocean</vt:lpstr>
      <vt:lpstr>Photo Editor Photo</vt:lpstr>
      <vt:lpstr>PowerPoint Presentation</vt:lpstr>
      <vt:lpstr> مقدمه</vt:lpstr>
      <vt:lpstr>مقدمه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P.T.N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rezvani</dc:creator>
  <cp:lastModifiedBy>ali rezvani</cp:lastModifiedBy>
  <cp:revision>18</cp:revision>
  <dcterms:created xsi:type="dcterms:W3CDTF">2014-02-19T10:50:24Z</dcterms:created>
  <dcterms:modified xsi:type="dcterms:W3CDTF">2015-02-27T07:59:01Z</dcterms:modified>
</cp:coreProperties>
</file>